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8"/>
  </p:notesMasterIdLst>
  <p:sldIdLst>
    <p:sldId id="439" r:id="rId5"/>
    <p:sldId id="501" r:id="rId6"/>
    <p:sldId id="489" r:id="rId7"/>
    <p:sldId id="445" r:id="rId8"/>
    <p:sldId id="465" r:id="rId9"/>
    <p:sldId id="467" r:id="rId10"/>
    <p:sldId id="464" r:id="rId11"/>
    <p:sldId id="449" r:id="rId12"/>
    <p:sldId id="469" r:id="rId13"/>
    <p:sldId id="507" r:id="rId14"/>
    <p:sldId id="486" r:id="rId15"/>
    <p:sldId id="509" r:id="rId16"/>
    <p:sldId id="291" r:id="rId17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.CHU 朱奎丞" initials="J朱" lastIdx="1" clrIdx="0">
    <p:extLst>
      <p:ext uri="{19B8F6BF-5375-455C-9EA6-DF929625EA0E}">
        <p15:presenceInfo xmlns:p15="http://schemas.microsoft.com/office/powerpoint/2012/main" userId="S-1-5-21-706670597-753717926-1206375605-370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F3C"/>
    <a:srgbClr val="FFFFFF"/>
    <a:srgbClr val="EE8F54"/>
    <a:srgbClr val="0B9FA9"/>
    <a:srgbClr val="B5A012"/>
    <a:srgbClr val="2E970E"/>
    <a:srgbClr val="BD5851"/>
    <a:srgbClr val="01ADEE"/>
    <a:srgbClr val="FF6600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07" autoAdjust="0"/>
    <p:restoredTop sz="80963" autoAdjust="0"/>
  </p:normalViewPr>
  <p:slideViewPr>
    <p:cSldViewPr snapToGrid="0" showGuides="1">
      <p:cViewPr varScale="1">
        <p:scale>
          <a:sx n="87" d="100"/>
          <a:sy n="87" d="100"/>
        </p:scale>
        <p:origin x="84" y="208"/>
      </p:cViewPr>
      <p:guideLst>
        <p:guide orient="horz" pos="731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918"/>
    </p:cViewPr>
  </p:sorterViewPr>
  <p:notesViewPr>
    <p:cSldViewPr snapToGrid="0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.CHU 朱奎丞" userId="97334229-9297-4d2a-81fb-659d5a811713" providerId="ADAL" clId="{0D18F76E-E061-487B-B711-EDD770F0E1F4}"/>
    <pc:docChg chg="undo custSel addSld delSld modSld sldOrd">
      <pc:chgData name="JAMES.CHU 朱奎丞" userId="97334229-9297-4d2a-81fb-659d5a811713" providerId="ADAL" clId="{0D18F76E-E061-487B-B711-EDD770F0E1F4}" dt="2023-09-05T06:01:32.147" v="7549" actId="20577"/>
      <pc:docMkLst>
        <pc:docMk/>
      </pc:docMkLst>
      <pc:sldChg chg="modSp modNotesTx">
        <pc:chgData name="JAMES.CHU 朱奎丞" userId="97334229-9297-4d2a-81fb-659d5a811713" providerId="ADAL" clId="{0D18F76E-E061-487B-B711-EDD770F0E1F4}" dt="2023-08-31T07:59:14.354" v="6225" actId="20577"/>
        <pc:sldMkLst>
          <pc:docMk/>
          <pc:sldMk cId="1325906531" sldId="439"/>
        </pc:sldMkLst>
        <pc:spChg chg="mod">
          <ac:chgData name="JAMES.CHU 朱奎丞" userId="97334229-9297-4d2a-81fb-659d5a811713" providerId="ADAL" clId="{0D18F76E-E061-487B-B711-EDD770F0E1F4}" dt="2023-08-31T07:59:14.354" v="6225" actId="20577"/>
          <ac:spMkLst>
            <pc:docMk/>
            <pc:sldMk cId="1325906531" sldId="439"/>
            <ac:spMk id="15" creationId="{00000000-0000-0000-0000-000000000000}"/>
          </ac:spMkLst>
        </pc:spChg>
      </pc:sldChg>
      <pc:sldChg chg="addSp modSp modTransition modNotesTx">
        <pc:chgData name="JAMES.CHU 朱奎丞" userId="97334229-9297-4d2a-81fb-659d5a811713" providerId="ADAL" clId="{0D18F76E-E061-487B-B711-EDD770F0E1F4}" dt="2023-09-01T02:46:40.911" v="7378"/>
        <pc:sldMkLst>
          <pc:docMk/>
          <pc:sldMk cId="2497824928" sldId="464"/>
        </pc:sldMkLst>
        <pc:spChg chg="mod">
          <ac:chgData name="JAMES.CHU 朱奎丞" userId="97334229-9297-4d2a-81fb-659d5a811713" providerId="ADAL" clId="{0D18F76E-E061-487B-B711-EDD770F0E1F4}" dt="2023-08-31T08:41:24.782" v="6392" actId="108"/>
          <ac:spMkLst>
            <pc:docMk/>
            <pc:sldMk cId="2497824928" sldId="464"/>
            <ac:spMk id="2" creationId="{00000000-0000-0000-0000-000000000000}"/>
          </ac:spMkLst>
        </pc:spChg>
        <pc:spChg chg="mod">
          <ac:chgData name="JAMES.CHU 朱奎丞" userId="97334229-9297-4d2a-81fb-659d5a811713" providerId="ADAL" clId="{0D18F76E-E061-487B-B711-EDD770F0E1F4}" dt="2023-08-31T08:45:46.046" v="6471" actId="208"/>
          <ac:spMkLst>
            <pc:docMk/>
            <pc:sldMk cId="2497824928" sldId="464"/>
            <ac:spMk id="45" creationId="{00000000-0000-0000-0000-000000000000}"/>
          </ac:spMkLst>
        </pc:spChg>
        <pc:spChg chg="mod">
          <ac:chgData name="JAMES.CHU 朱奎丞" userId="97334229-9297-4d2a-81fb-659d5a811713" providerId="ADAL" clId="{0D18F76E-E061-487B-B711-EDD770F0E1F4}" dt="2023-08-31T08:47:46.413" v="6475" actId="2085"/>
          <ac:spMkLst>
            <pc:docMk/>
            <pc:sldMk cId="2497824928" sldId="464"/>
            <ac:spMk id="71" creationId="{00000000-0000-0000-0000-000000000000}"/>
          </ac:spMkLst>
        </pc:spChg>
        <pc:picChg chg="add mod">
          <ac:chgData name="JAMES.CHU 朱奎丞" userId="97334229-9297-4d2a-81fb-659d5a811713" providerId="ADAL" clId="{0D18F76E-E061-487B-B711-EDD770F0E1F4}" dt="2023-08-31T08:42:47.784" v="6397" actId="1076"/>
          <ac:picMkLst>
            <pc:docMk/>
            <pc:sldMk cId="2497824928" sldId="464"/>
            <ac:picMk id="30" creationId="{A7AC6ABC-4D67-4166-A94B-1CA0FF204CF8}"/>
          </ac:picMkLst>
        </pc:picChg>
        <pc:picChg chg="add mod">
          <ac:chgData name="JAMES.CHU 朱奎丞" userId="97334229-9297-4d2a-81fb-659d5a811713" providerId="ADAL" clId="{0D18F76E-E061-487B-B711-EDD770F0E1F4}" dt="2023-08-31T08:43:28.223" v="6406" actId="1038"/>
          <ac:picMkLst>
            <pc:docMk/>
            <pc:sldMk cId="2497824928" sldId="464"/>
            <ac:picMk id="31" creationId="{0309FDDF-D2C0-4E66-AFBD-45FCD97F5459}"/>
          </ac:picMkLst>
        </pc:picChg>
        <pc:picChg chg="add mod">
          <ac:chgData name="JAMES.CHU 朱奎丞" userId="97334229-9297-4d2a-81fb-659d5a811713" providerId="ADAL" clId="{0D18F76E-E061-487B-B711-EDD770F0E1F4}" dt="2023-08-31T08:38:07.724" v="6391" actId="1036"/>
          <ac:picMkLst>
            <pc:docMk/>
            <pc:sldMk cId="2497824928" sldId="464"/>
            <ac:picMk id="32" creationId="{8AAF3E3D-5171-44EB-976D-8C2BDCA3637E}"/>
          </ac:picMkLst>
        </pc:picChg>
      </pc:sldChg>
      <pc:sldChg chg="modNotesTx">
        <pc:chgData name="JAMES.CHU 朱奎丞" userId="97334229-9297-4d2a-81fb-659d5a811713" providerId="ADAL" clId="{0D18F76E-E061-487B-B711-EDD770F0E1F4}" dt="2023-08-31T08:59:58.016" v="6679" actId="20577"/>
        <pc:sldMkLst>
          <pc:docMk/>
          <pc:sldMk cId="3187112653" sldId="469"/>
        </pc:sldMkLst>
      </pc:sldChg>
      <pc:sldChg chg="modNotesTx">
        <pc:chgData name="JAMES.CHU 朱奎丞" userId="97334229-9297-4d2a-81fb-659d5a811713" providerId="ADAL" clId="{0D18F76E-E061-487B-B711-EDD770F0E1F4}" dt="2023-08-31T08:58:40.037" v="6600" actId="20577"/>
        <pc:sldMkLst>
          <pc:docMk/>
          <pc:sldMk cId="1553170138" sldId="482"/>
        </pc:sldMkLst>
      </pc:sldChg>
      <pc:sldChg chg="modNotesTx">
        <pc:chgData name="JAMES.CHU 朱奎丞" userId="97334229-9297-4d2a-81fb-659d5a811713" providerId="ADAL" clId="{0D18F76E-E061-487B-B711-EDD770F0E1F4}" dt="2023-09-05T03:08:17.474" v="7417" actId="20577"/>
        <pc:sldMkLst>
          <pc:docMk/>
          <pc:sldMk cId="1025106099" sldId="486"/>
        </pc:sldMkLst>
      </pc:sldChg>
      <pc:sldChg chg="modNotesTx">
        <pc:chgData name="JAMES.CHU 朱奎丞" userId="97334229-9297-4d2a-81fb-659d5a811713" providerId="ADAL" clId="{0D18F76E-E061-487B-B711-EDD770F0E1F4}" dt="2023-08-31T09:26:01.999" v="7087" actId="20577"/>
        <pc:sldMkLst>
          <pc:docMk/>
          <pc:sldMk cId="4198393909" sldId="487"/>
        </pc:sldMkLst>
      </pc:sldChg>
      <pc:sldChg chg="modNotesTx">
        <pc:chgData name="JAMES.CHU 朱奎丞" userId="97334229-9297-4d2a-81fb-659d5a811713" providerId="ADAL" clId="{0D18F76E-E061-487B-B711-EDD770F0E1F4}" dt="2023-09-01T02:43:20.861" v="7377" actId="20577"/>
        <pc:sldMkLst>
          <pc:docMk/>
          <pc:sldMk cId="3753476270" sldId="489"/>
        </pc:sldMkLst>
      </pc:sldChg>
      <pc:sldChg chg="modNotesTx">
        <pc:chgData name="JAMES.CHU 朱奎丞" userId="97334229-9297-4d2a-81fb-659d5a811713" providerId="ADAL" clId="{0D18F76E-E061-487B-B711-EDD770F0E1F4}" dt="2023-08-31T09:23:40.098" v="7066" actId="20577"/>
        <pc:sldMkLst>
          <pc:docMk/>
          <pc:sldMk cId="3360591254" sldId="497"/>
        </pc:sldMkLst>
      </pc:sldChg>
      <pc:sldChg chg="modNotesTx">
        <pc:chgData name="JAMES.CHU 朱奎丞" userId="97334229-9297-4d2a-81fb-659d5a811713" providerId="ADAL" clId="{0D18F76E-E061-487B-B711-EDD770F0E1F4}" dt="2023-08-31T06:41:24.199" v="5335" actId="20577"/>
        <pc:sldMkLst>
          <pc:docMk/>
          <pc:sldMk cId="4266509642" sldId="501"/>
        </pc:sldMkLst>
      </pc:sldChg>
      <pc:sldChg chg="modNotesTx">
        <pc:chgData name="JAMES.CHU 朱奎丞" userId="97334229-9297-4d2a-81fb-659d5a811713" providerId="ADAL" clId="{0D18F76E-E061-487B-B711-EDD770F0E1F4}" dt="2023-08-31T08:59:32.915" v="6664" actId="20577"/>
        <pc:sldMkLst>
          <pc:docMk/>
          <pc:sldMk cId="1851126921" sldId="502"/>
        </pc:sldMkLst>
      </pc:sldChg>
      <pc:sldChg chg="modNotesTx">
        <pc:chgData name="JAMES.CHU 朱奎丞" userId="97334229-9297-4d2a-81fb-659d5a811713" providerId="ADAL" clId="{0D18F76E-E061-487B-B711-EDD770F0E1F4}" dt="2023-08-31T09:00:10.915" v="6693" actId="5793"/>
        <pc:sldMkLst>
          <pc:docMk/>
          <pc:sldMk cId="2746818408" sldId="503"/>
        </pc:sldMkLst>
      </pc:sldChg>
      <pc:sldChg chg="ord modNotesTx">
        <pc:chgData name="JAMES.CHU 朱奎丞" userId="97334229-9297-4d2a-81fb-659d5a811713" providerId="ADAL" clId="{0D18F76E-E061-487B-B711-EDD770F0E1F4}" dt="2023-09-05T06:01:32.147" v="7549" actId="20577"/>
        <pc:sldMkLst>
          <pc:docMk/>
          <pc:sldMk cId="2190437238" sldId="504"/>
        </pc:sldMkLst>
      </pc:sldChg>
      <pc:sldChg chg="modNotesTx">
        <pc:chgData name="JAMES.CHU 朱奎丞" userId="97334229-9297-4d2a-81fb-659d5a811713" providerId="ADAL" clId="{0D18F76E-E061-487B-B711-EDD770F0E1F4}" dt="2023-08-31T09:04:54.336" v="6800" actId="20577"/>
        <pc:sldMkLst>
          <pc:docMk/>
          <pc:sldMk cId="883453051" sldId="505"/>
        </pc:sldMkLst>
      </pc:sldChg>
      <pc:sldChg chg="modNotesTx">
        <pc:chgData name="JAMES.CHU 朱奎丞" userId="97334229-9297-4d2a-81fb-659d5a811713" providerId="ADAL" clId="{0D18F76E-E061-487B-B711-EDD770F0E1F4}" dt="2023-08-30T09:00:00.350" v="2568" actId="20577"/>
        <pc:sldMkLst>
          <pc:docMk/>
          <pc:sldMk cId="950070302" sldId="507"/>
        </pc:sldMkLst>
      </pc:sldChg>
      <pc:sldChg chg="modNotesTx">
        <pc:chgData name="JAMES.CHU 朱奎丞" userId="97334229-9297-4d2a-81fb-659d5a811713" providerId="ADAL" clId="{0D18F76E-E061-487B-B711-EDD770F0E1F4}" dt="2023-08-31T09:02:30.584" v="6795" actId="20577"/>
        <pc:sldMkLst>
          <pc:docMk/>
          <pc:sldMk cId="4086130683" sldId="508"/>
        </pc:sldMkLst>
      </pc:sldChg>
      <pc:sldChg chg="addSp delSp modSp add modNotesTx">
        <pc:chgData name="JAMES.CHU 朱奎丞" userId="97334229-9297-4d2a-81fb-659d5a811713" providerId="ADAL" clId="{0D18F76E-E061-487B-B711-EDD770F0E1F4}" dt="2023-09-01T02:37:43.503" v="7376" actId="20577"/>
        <pc:sldMkLst>
          <pc:docMk/>
          <pc:sldMk cId="3526319026" sldId="509"/>
        </pc:sldMkLst>
        <pc:spChg chg="mod">
          <ac:chgData name="JAMES.CHU 朱奎丞" userId="97334229-9297-4d2a-81fb-659d5a811713" providerId="ADAL" clId="{0D18F76E-E061-487B-B711-EDD770F0E1F4}" dt="2023-08-31T04:48:28.935" v="3753"/>
          <ac:spMkLst>
            <pc:docMk/>
            <pc:sldMk cId="3526319026" sldId="509"/>
            <ac:spMk id="2" creationId="{00000000-0000-0000-0000-000000000000}"/>
          </ac:spMkLst>
        </pc:spChg>
        <pc:spChg chg="del mod">
          <ac:chgData name="JAMES.CHU 朱奎丞" userId="97334229-9297-4d2a-81fb-659d5a811713" providerId="ADAL" clId="{0D18F76E-E061-487B-B711-EDD770F0E1F4}" dt="2023-08-31T04:48:47.213" v="3757" actId="478"/>
          <ac:spMkLst>
            <pc:docMk/>
            <pc:sldMk cId="3526319026" sldId="509"/>
            <ac:spMk id="51" creationId="{00000000-0000-0000-0000-000000000000}"/>
          </ac:spMkLst>
        </pc:spChg>
        <pc:spChg chg="del">
          <ac:chgData name="JAMES.CHU 朱奎丞" userId="97334229-9297-4d2a-81fb-659d5a811713" providerId="ADAL" clId="{0D18F76E-E061-487B-B711-EDD770F0E1F4}" dt="2023-08-31T04:48:44.617" v="3754" actId="478"/>
          <ac:spMkLst>
            <pc:docMk/>
            <pc:sldMk cId="3526319026" sldId="509"/>
            <ac:spMk id="71" creationId="{00000000-0000-0000-0000-000000000000}"/>
          </ac:spMkLst>
        </pc:spChg>
        <pc:grpChg chg="del">
          <ac:chgData name="JAMES.CHU 朱奎丞" userId="97334229-9297-4d2a-81fb-659d5a811713" providerId="ADAL" clId="{0D18F76E-E061-487B-B711-EDD770F0E1F4}" dt="2023-08-31T04:48:45.541" v="3755" actId="478"/>
          <ac:grpSpMkLst>
            <pc:docMk/>
            <pc:sldMk cId="3526319026" sldId="509"/>
            <ac:grpSpMk id="47" creationId="{00000000-0000-0000-0000-000000000000}"/>
          </ac:grpSpMkLst>
        </pc:grpChg>
        <pc:grpChg chg="del mod">
          <ac:chgData name="JAMES.CHU 朱奎丞" userId="97334229-9297-4d2a-81fb-659d5a811713" providerId="ADAL" clId="{0D18F76E-E061-487B-B711-EDD770F0E1F4}" dt="2023-08-31T04:48:51.460" v="3760" actId="478"/>
          <ac:grpSpMkLst>
            <pc:docMk/>
            <pc:sldMk cId="3526319026" sldId="509"/>
            <ac:grpSpMk id="59" creationId="{00000000-0000-0000-0000-000000000000}"/>
          </ac:grpSpMkLst>
        </pc:grpChg>
        <pc:grpChg chg="del">
          <ac:chgData name="JAMES.CHU 朱奎丞" userId="97334229-9297-4d2a-81fb-659d5a811713" providerId="ADAL" clId="{0D18F76E-E061-487B-B711-EDD770F0E1F4}" dt="2023-08-31T04:48:53.514" v="3761" actId="478"/>
          <ac:grpSpMkLst>
            <pc:docMk/>
            <pc:sldMk cId="3526319026" sldId="509"/>
            <ac:grpSpMk id="90" creationId="{00000000-0000-0000-0000-000000000000}"/>
          </ac:grpSpMkLst>
        </pc:grpChg>
        <pc:graphicFrameChg chg="add mod modGraphic">
          <ac:chgData name="JAMES.CHU 朱奎丞" userId="97334229-9297-4d2a-81fb-659d5a811713" providerId="ADAL" clId="{0D18F76E-E061-487B-B711-EDD770F0E1F4}" dt="2023-09-01T02:37:43.503" v="7376" actId="20577"/>
          <ac:graphicFrameMkLst>
            <pc:docMk/>
            <pc:sldMk cId="3526319026" sldId="509"/>
            <ac:graphicFrameMk id="44" creationId="{A885389A-F75A-47E0-896C-554BF78E47C7}"/>
          </ac:graphicFrameMkLst>
        </pc:graphicFrameChg>
        <pc:picChg chg="del">
          <ac:chgData name="JAMES.CHU 朱奎丞" userId="97334229-9297-4d2a-81fb-659d5a811713" providerId="ADAL" clId="{0D18F76E-E061-487B-B711-EDD770F0E1F4}" dt="2023-08-31T04:48:48.961" v="3759" actId="478"/>
          <ac:picMkLst>
            <pc:docMk/>
            <pc:sldMk cId="3526319026" sldId="509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sz="1200"/>
              <a:t>電動車新車銷量預估 </a:t>
            </a:r>
            <a:r>
              <a:rPr lang="en-US" sz="1200"/>
              <a:t>(</a:t>
            </a:r>
            <a:r>
              <a:rPr lang="zh-TW" sz="1200"/>
              <a:t>萬輛</a:t>
            </a:r>
            <a:r>
              <a:rPr lang="en-US" sz="120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6108260346811553E-2"/>
          <c:y val="0.27050761083960151"/>
          <c:w val="0.85881230368502604"/>
          <c:h val="0.52531467552165056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電動車新車銷量 (萬輛)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0.7</c:v>
                </c:pt>
                <c:pt idx="1">
                  <c:v>1.6</c:v>
                </c:pt>
                <c:pt idx="2">
                  <c:v>2.5</c:v>
                </c:pt>
                <c:pt idx="3">
                  <c:v>3</c:v>
                </c:pt>
                <c:pt idx="4">
                  <c:v>3.6</c:v>
                </c:pt>
                <c:pt idx="5">
                  <c:v>4.1399999999999997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F4-4C82-AAC7-D8097E143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707104"/>
        <c:axId val="1963696224"/>
      </c:lineChart>
      <c:catAx>
        <c:axId val="19637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63696224"/>
        <c:crosses val="autoZero"/>
        <c:auto val="1"/>
        <c:lblAlgn val="ctr"/>
        <c:lblOffset val="100"/>
        <c:noMultiLvlLbl val="0"/>
      </c:catAx>
      <c:valAx>
        <c:axId val="196369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6370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9T08:40:18.150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F0D9C-0244-48E5-AAB4-F314FC181477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380C3-7D2B-43B9-A2FF-0551F6D20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9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各位長官貴賓 大家好</a:t>
            </a:r>
            <a:r>
              <a:rPr lang="en-US" altLang="zh-TW" dirty="0"/>
              <a:t>;</a:t>
            </a:r>
          </a:p>
          <a:p>
            <a:r>
              <a:rPr lang="zh-TW" altLang="en-US" dirty="0"/>
              <a:t>今天由我來分享 在各國建置充電樁的經驗</a:t>
            </a:r>
            <a:endParaRPr lang="en-US" altLang="zh-TW" dirty="0"/>
          </a:p>
          <a:p>
            <a:r>
              <a:rPr lang="zh-TW" altLang="en-US" dirty="0"/>
              <a:t>在開始之前 我想問一下各位  自己或朋友有開電動車的 可以舉手</a:t>
            </a:r>
            <a:endParaRPr lang="en-US" altLang="zh-TW" dirty="0"/>
          </a:p>
          <a:p>
            <a:r>
              <a:rPr lang="zh-TW" altLang="en-US" dirty="0"/>
              <a:t>相信大家可以感覺到 電動車 已經敲敲得進入到我們的日常生活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39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4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無論個為下一台車有沒有要選擇電動車   由這邊的資料可以看到</a:t>
            </a:r>
            <a:r>
              <a:rPr lang="en-US" altLang="zh-TW" dirty="0"/>
              <a:t>,</a:t>
            </a:r>
            <a:r>
              <a:rPr lang="zh-TW" altLang="en-US" dirty="0"/>
              <a:t>選擇電動車已經成為不可逆的趨勢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隨著各國與各車廠明確的制定 盡售燃油車的時程</a:t>
            </a:r>
            <a:r>
              <a:rPr lang="en-US" altLang="zh-TW" dirty="0"/>
              <a:t>, </a:t>
            </a:r>
            <a:r>
              <a:rPr lang="zh-TW" altLang="en-US" dirty="0"/>
              <a:t>各位就可以知道 </a:t>
            </a:r>
            <a:r>
              <a:rPr lang="en-US" altLang="zh-TW" dirty="0"/>
              <a:t>,</a:t>
            </a:r>
            <a:r>
              <a:rPr lang="zh-TW" altLang="en-US" dirty="0"/>
              <a:t>電動車的發展 已經成為全球勢在必行的趨勢</a:t>
            </a:r>
            <a:r>
              <a:rPr lang="en-US" altLang="zh-TW" dirty="0"/>
              <a:t>(</a:t>
            </a:r>
            <a:r>
              <a:rPr lang="zh-TW" altLang="en-US" dirty="0"/>
              <a:t>想當然</a:t>
            </a:r>
            <a:r>
              <a:rPr kumimoji="0"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安裝充電樁的需求也將隨之增加</a:t>
            </a:r>
            <a:endParaRPr kumimoji="0" lang="en-US" altLang="zh-TW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kumimoji="0"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各位可以看到 到</a:t>
            </a:r>
            <a:r>
              <a:rPr kumimoji="0"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2040</a:t>
            </a:r>
            <a:r>
              <a:rPr kumimoji="0"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年大約就會有</a:t>
            </a:r>
            <a:r>
              <a:rPr kumimoji="0"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</a:t>
            </a:r>
            <a:r>
              <a:rPr kumimoji="0"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間車廠不在提供燃油車 在台灣也是在</a:t>
            </a:r>
            <a:r>
              <a:rPr kumimoji="0" lang="en-US" altLang="zh-TW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2040</a:t>
            </a:r>
            <a:r>
              <a:rPr kumimoji="0" lang="zh-TW" altLang="en-US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禁止銷售燃油車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各國車廠禁售燃油車的時間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各國禁售燃油車的時間表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台灣的電車成長趨勢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即使在過去兩年疫情  電動車還是呈現</a:t>
            </a:r>
            <a:r>
              <a:rPr lang="en-US" altLang="zh-TW" dirty="0"/>
              <a:t>20~30%</a:t>
            </a:r>
            <a:r>
              <a:rPr lang="zh-TW" altLang="en-US" dirty="0"/>
              <a:t>的成長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所以電動車的成長和充電樁的安裝勢在必行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為什麼在廠辦與住家建置充電樁會這麼重要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根據歐盟統計調查</a:t>
            </a:r>
            <a:r>
              <a:rPr lang="en-US" altLang="zh-TW" dirty="0"/>
              <a:t>90%</a:t>
            </a:r>
            <a:r>
              <a:rPr lang="zh-TW" altLang="en-US" dirty="0"/>
              <a:t>的充電會發生住家以及商用充電 指的是車主的工作場所</a:t>
            </a:r>
            <a:endParaRPr lang="en-US" altLang="zh-TW" dirty="0"/>
          </a:p>
          <a:p>
            <a:r>
              <a:rPr lang="zh-TW" altLang="en-US" dirty="0"/>
              <a:t>等等也會舉兩個案例來說明</a:t>
            </a:r>
            <a:endParaRPr lang="en-US" altLang="zh-TW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電動車 與油車的使用情境不同</a:t>
            </a:r>
            <a:r>
              <a:rPr lang="en-US" altLang="zh-TW" dirty="0"/>
              <a:t>, </a:t>
            </a:r>
            <a:r>
              <a:rPr lang="zh-TW" altLang="en-US" dirty="0"/>
              <a:t>電動車車主最怕里程焦慮沒電可充</a:t>
            </a:r>
            <a:r>
              <a:rPr lang="en-US" altLang="zh-TW" dirty="0"/>
              <a:t>,</a:t>
            </a:r>
            <a:r>
              <a:rPr lang="zh-TW" altLang="en-US" dirty="0"/>
              <a:t>所以我們的充電解決方案 會針對不同的場域與充電情境 提供了不同的方案</a:t>
            </a:r>
            <a:endParaRPr lang="en-US" altLang="zh-TW" dirty="0"/>
          </a:p>
          <a:p>
            <a:r>
              <a:rPr lang="zh-TW" altLang="en-US" dirty="0"/>
              <a:t>例如家用充電會以</a:t>
            </a:r>
            <a:r>
              <a:rPr lang="en-US" altLang="zh-TW" dirty="0"/>
              <a:t>ac 7~11kw</a:t>
            </a:r>
            <a:r>
              <a:rPr lang="zh-TW" altLang="en-US" dirty="0"/>
              <a:t>為主 並使用標準版的軟體 充電時間</a:t>
            </a:r>
            <a:r>
              <a:rPr lang="en-US" altLang="zh-TW" dirty="0"/>
              <a:t>6~8</a:t>
            </a:r>
            <a:r>
              <a:rPr lang="zh-TW" altLang="en-US" dirty="0"/>
              <a:t>小時</a:t>
            </a:r>
            <a:endParaRPr lang="en-US" altLang="zh-TW" dirty="0"/>
          </a:p>
          <a:p>
            <a:r>
              <a:rPr lang="zh-TW" altLang="en-US" dirty="0"/>
              <a:t>       商用充電會以</a:t>
            </a:r>
            <a:r>
              <a:rPr lang="en-US" altLang="zh-TW" dirty="0"/>
              <a:t>25kw~100kw</a:t>
            </a:r>
            <a:r>
              <a:rPr lang="zh-TW" altLang="en-US" dirty="0"/>
              <a:t>為主 並使用專業版的軟體</a:t>
            </a:r>
            <a:r>
              <a:rPr lang="en-US" altLang="zh-TW" dirty="0"/>
              <a:t>(</a:t>
            </a:r>
            <a:r>
              <a:rPr lang="zh-TW" altLang="en-US" dirty="0"/>
              <a:t>可整合光儲</a:t>
            </a:r>
            <a:r>
              <a:rPr lang="en-US" altLang="zh-TW" dirty="0"/>
              <a:t>)</a:t>
            </a:r>
            <a:r>
              <a:rPr lang="zh-TW" altLang="en-US" dirty="0"/>
              <a:t> 充電時間</a:t>
            </a:r>
            <a:r>
              <a:rPr lang="en-US" altLang="zh-TW" dirty="0"/>
              <a:t>1~4</a:t>
            </a:r>
            <a:r>
              <a:rPr lang="zh-TW" altLang="en-US" dirty="0"/>
              <a:t>小時</a:t>
            </a:r>
            <a:endParaRPr lang="en-US" altLang="zh-TW" dirty="0"/>
          </a:p>
          <a:p>
            <a:r>
              <a:rPr lang="zh-TW" altLang="en-US" dirty="0"/>
              <a:t>      公共充電會以</a:t>
            </a:r>
            <a:r>
              <a:rPr lang="en-US" altLang="zh-TW" dirty="0"/>
              <a:t>200kw~350kw</a:t>
            </a:r>
            <a:r>
              <a:rPr lang="zh-TW" altLang="en-US" dirty="0"/>
              <a:t>為主並使用進階版的軟體</a:t>
            </a:r>
            <a:r>
              <a:rPr lang="en-US" altLang="zh-TW" dirty="0"/>
              <a:t>(</a:t>
            </a:r>
            <a:r>
              <a:rPr lang="zh-TW" altLang="en-US" dirty="0"/>
              <a:t>充電運營商</a:t>
            </a:r>
            <a:r>
              <a:rPr lang="en-US" altLang="zh-TW" dirty="0"/>
              <a:t>)</a:t>
            </a:r>
            <a:r>
              <a:rPr lang="zh-TW" altLang="en-US" dirty="0"/>
              <a:t>充電時間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  <a:r>
              <a:rPr lang="en-US" altLang="zh-TW" dirty="0"/>
              <a:t>~</a:t>
            </a:r>
            <a:r>
              <a:rPr lang="zh-TW" altLang="en-US" dirty="0"/>
              <a:t>半小時</a:t>
            </a:r>
            <a:endParaRPr lang="en-US" altLang="zh-TW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三個軟體版本可以對應到三種不同的充電情境與需求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65FC7-32F4-46B0-A46D-B7C6CF8829A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83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74CCFE-4972-4960-A7FE-FA2560EB7649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6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最大限度地減少資本支出和運營支出，以優化充電運營和盈利能力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電動車 與油車的使用情境不同</a:t>
            </a:r>
            <a:r>
              <a:rPr lang="en-US" altLang="zh-TW" dirty="0"/>
              <a:t>, </a:t>
            </a:r>
            <a:r>
              <a:rPr lang="zh-TW" altLang="en-US" dirty="0"/>
              <a:t>電動車車主最怕里程焦慮沒電可充</a:t>
            </a:r>
            <a:r>
              <a:rPr lang="en-US" altLang="zh-TW" dirty="0"/>
              <a:t>,</a:t>
            </a:r>
            <a:r>
              <a:rPr lang="zh-TW" altLang="en-US" dirty="0"/>
              <a:t>所以我們的充電解決方案 會針對不同的場域與充電情境 提供了不同的方案</a:t>
            </a:r>
            <a:endParaRPr lang="en-US" altLang="zh-TW" dirty="0"/>
          </a:p>
          <a:p>
            <a:r>
              <a:rPr lang="zh-TW" altLang="en-US" dirty="0"/>
              <a:t>例如家用充電會以</a:t>
            </a:r>
            <a:r>
              <a:rPr lang="en-US" altLang="zh-TW" dirty="0"/>
              <a:t>ac 7~11kw</a:t>
            </a:r>
            <a:r>
              <a:rPr lang="zh-TW" altLang="en-US" dirty="0"/>
              <a:t>為主 並使用標準版的軟體 充電時間</a:t>
            </a:r>
            <a:r>
              <a:rPr lang="en-US" altLang="zh-TW" dirty="0"/>
              <a:t>6~8</a:t>
            </a:r>
            <a:r>
              <a:rPr lang="zh-TW" altLang="en-US" dirty="0"/>
              <a:t>小時</a:t>
            </a:r>
            <a:endParaRPr lang="en-US" altLang="zh-TW" dirty="0"/>
          </a:p>
          <a:p>
            <a:r>
              <a:rPr lang="zh-TW" altLang="en-US" dirty="0"/>
              <a:t>       商用充電會以</a:t>
            </a:r>
            <a:r>
              <a:rPr lang="en-US" altLang="zh-TW" dirty="0"/>
              <a:t>25kw~100kw</a:t>
            </a:r>
            <a:r>
              <a:rPr lang="zh-TW" altLang="en-US" dirty="0"/>
              <a:t>為主 並使用專業版的軟體</a:t>
            </a:r>
            <a:r>
              <a:rPr lang="en-US" altLang="zh-TW" dirty="0"/>
              <a:t>(</a:t>
            </a:r>
            <a:r>
              <a:rPr lang="zh-TW" altLang="en-US" dirty="0"/>
              <a:t>可整合光儲</a:t>
            </a:r>
            <a:r>
              <a:rPr lang="en-US" altLang="zh-TW" dirty="0"/>
              <a:t>)</a:t>
            </a:r>
            <a:r>
              <a:rPr lang="zh-TW" altLang="en-US" dirty="0"/>
              <a:t> 充電時間</a:t>
            </a:r>
            <a:r>
              <a:rPr lang="en-US" altLang="zh-TW" dirty="0"/>
              <a:t>1~4</a:t>
            </a:r>
            <a:r>
              <a:rPr lang="zh-TW" altLang="en-US" dirty="0"/>
              <a:t>小時</a:t>
            </a:r>
            <a:endParaRPr lang="en-US" altLang="zh-TW" dirty="0"/>
          </a:p>
          <a:p>
            <a:r>
              <a:rPr lang="zh-TW" altLang="en-US" dirty="0"/>
              <a:t>      公共充電會以</a:t>
            </a:r>
            <a:r>
              <a:rPr lang="en-US" altLang="zh-TW" dirty="0"/>
              <a:t>200kw~350kw</a:t>
            </a:r>
            <a:r>
              <a:rPr lang="zh-TW" altLang="en-US" dirty="0"/>
              <a:t>為主並使用進階版的軟體</a:t>
            </a:r>
            <a:r>
              <a:rPr lang="en-US" altLang="zh-TW" dirty="0"/>
              <a:t>(</a:t>
            </a:r>
            <a:r>
              <a:rPr lang="zh-TW" altLang="en-US" dirty="0"/>
              <a:t>充電運營商</a:t>
            </a:r>
            <a:r>
              <a:rPr lang="en-US" altLang="zh-TW" dirty="0"/>
              <a:t>)</a:t>
            </a:r>
            <a:r>
              <a:rPr lang="zh-TW" altLang="en-US" dirty="0"/>
              <a:t>充電時間</a:t>
            </a:r>
            <a:r>
              <a:rPr lang="en-US" altLang="zh-TW" dirty="0"/>
              <a:t>10</a:t>
            </a:r>
            <a:r>
              <a:rPr lang="zh-TW" altLang="en-US" dirty="0"/>
              <a:t>分鐘</a:t>
            </a:r>
            <a:r>
              <a:rPr lang="en-US" altLang="zh-TW" dirty="0"/>
              <a:t>~</a:t>
            </a:r>
            <a:r>
              <a:rPr lang="zh-TW" altLang="en-US" dirty="0"/>
              <a:t>半小時</a:t>
            </a:r>
            <a:endParaRPr lang="en-US" altLang="zh-TW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三個軟體版本可以對應到三種不同的充電情境與需求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04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解決方式</a:t>
            </a:r>
            <a:endParaRPr lang="en-US" altLang="zh-TW" dirty="0"/>
          </a:p>
          <a:p>
            <a:r>
              <a:rPr lang="zh-TW" altLang="en-US" dirty="0"/>
              <a:t>透過</a:t>
            </a:r>
            <a:r>
              <a:rPr lang="en-US" altLang="zh-TW" dirty="0" err="1"/>
              <a:t>evm</a:t>
            </a:r>
            <a:r>
              <a:rPr lang="zh-TW" altLang="en-US" dirty="0"/>
              <a:t>來作用電管理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F380C3-7D2B-43B9-A2FF-0551F6D200CF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59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舉例：一般車主每日平均行駛里程為</a:t>
            </a:r>
            <a:r>
              <a:rPr lang="en-US" altLang="zh-TW" dirty="0"/>
              <a:t>60km</a:t>
            </a:r>
            <a:r>
              <a:rPr lang="zh-TW" altLang="en-US" dirty="0"/>
              <a:t>，以</a:t>
            </a:r>
            <a:r>
              <a:rPr lang="en-US" altLang="zh-TW" dirty="0"/>
              <a:t>7kW</a:t>
            </a:r>
            <a:r>
              <a:rPr lang="zh-TW" altLang="en-US" dirty="0"/>
              <a:t>充電樁須充</a:t>
            </a:r>
            <a:r>
              <a:rPr lang="en-US" altLang="zh-TW" dirty="0"/>
              <a:t>2</a:t>
            </a:r>
            <a:r>
              <a:rPr lang="zh-TW" altLang="en-US" dirty="0"/>
              <a:t>小時；故從</a:t>
            </a:r>
            <a:r>
              <a:rPr lang="en-US" altLang="zh-TW" dirty="0"/>
              <a:t>00:00</a:t>
            </a:r>
            <a:r>
              <a:rPr lang="zh-TW" altLang="en-US" dirty="0"/>
              <a:t>開始充電即足夠</a:t>
            </a:r>
            <a:endParaRPr lang="en-US" altLang="zh-TW" dirty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方案</a:t>
            </a:r>
            <a:r>
              <a:rPr lang="en-US" altLang="zh-TW" dirty="0"/>
              <a:t>A</a:t>
            </a:r>
            <a:r>
              <a:rPr lang="en-US" altLang="zh-TW" baseline="0" dirty="0">
                <a:sym typeface="Wingdings" panose="05000000000000000000" pitchFamily="2" charset="2"/>
              </a:rPr>
              <a:t>: (262.5+4,720)/30+2.29*14*30=1123.68</a:t>
            </a:r>
            <a:br>
              <a:rPr lang="en-US" altLang="zh-TW" baseline="0" dirty="0">
                <a:sym typeface="Wingdings" panose="05000000000000000000" pitchFamily="2" charset="2"/>
              </a:rPr>
            </a:br>
            <a:r>
              <a:rPr lang="zh-TW" altLang="en-US" baseline="0" dirty="0">
                <a:sym typeface="Wingdings" panose="05000000000000000000" pitchFamily="2" charset="2"/>
              </a:rPr>
              <a:t>方案</a:t>
            </a:r>
            <a:r>
              <a:rPr lang="en-US" altLang="zh-TW" baseline="0" dirty="0">
                <a:sym typeface="Wingdings" panose="05000000000000000000" pitchFamily="2" charset="2"/>
              </a:rPr>
              <a:t>B:</a:t>
            </a:r>
            <a:r>
              <a:rPr lang="zh-TW" altLang="en-US" baseline="0" dirty="0">
                <a:sym typeface="Wingdings" panose="05000000000000000000" pitchFamily="2" charset="2"/>
              </a:rPr>
              <a:t> </a:t>
            </a:r>
            <a:r>
              <a:rPr lang="en-US" altLang="zh-TW" baseline="0" dirty="0">
                <a:sym typeface="Wingdings" panose="05000000000000000000" pitchFamily="2" charset="2"/>
              </a:rPr>
              <a:t>75/30+1.85</a:t>
            </a:r>
            <a:r>
              <a:rPr lang="zh-TW" altLang="en-US" baseline="0" dirty="0">
                <a:sym typeface="Wingdings" panose="05000000000000000000" pitchFamily="2" charset="2"/>
              </a:rPr>
              <a:t>*</a:t>
            </a:r>
            <a:r>
              <a:rPr lang="en-US" altLang="zh-TW" baseline="0" dirty="0">
                <a:sym typeface="Wingdings" panose="05000000000000000000" pitchFamily="2" charset="2"/>
              </a:rPr>
              <a:t>14</a:t>
            </a:r>
            <a:r>
              <a:rPr lang="zh-TW" altLang="en-US" baseline="0" dirty="0">
                <a:sym typeface="Wingdings" panose="05000000000000000000" pitchFamily="2" charset="2"/>
              </a:rPr>
              <a:t>*</a:t>
            </a:r>
            <a:r>
              <a:rPr lang="en-US" altLang="zh-TW" baseline="0" dirty="0">
                <a:sym typeface="Wingdings" panose="05000000000000000000" pitchFamily="2" charset="2"/>
              </a:rPr>
              <a:t>30=779.5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aseline="0" dirty="0">
              <a:sym typeface="Wingdings" panose="05000000000000000000" pitchFamily="2" charset="2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>
                <a:sym typeface="Wingdings" panose="05000000000000000000" pitchFamily="2" charset="2"/>
              </a:rPr>
              <a:t>一度電約跑</a:t>
            </a:r>
            <a:r>
              <a:rPr lang="en-US" altLang="zh-TW" baseline="0" dirty="0">
                <a:sym typeface="Wingdings" panose="05000000000000000000" pitchFamily="2" charset="2"/>
              </a:rPr>
              <a:t>4~5</a:t>
            </a:r>
            <a:r>
              <a:rPr lang="zh-TW" altLang="en-US" baseline="0" dirty="0">
                <a:sym typeface="Wingdings" panose="05000000000000000000" pitchFamily="2" charset="2"/>
              </a:rPr>
              <a:t>公里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380C3-7D2B-43B9-A2FF-0551F6D200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48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除了以上成功案例</a:t>
            </a:r>
            <a:endParaRPr lang="en-US" altLang="zh-TW" dirty="0"/>
          </a:p>
          <a:p>
            <a:r>
              <a:rPr lang="zh-TW" altLang="en-US" dirty="0"/>
              <a:t>在手訂單還有上百套 正在進行交付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加油站</a:t>
            </a:r>
            <a:r>
              <a:rPr lang="en-US" altLang="zh-TW" dirty="0"/>
              <a:t>/</a:t>
            </a:r>
            <a:r>
              <a:rPr lang="zh-TW" altLang="en-US" dirty="0"/>
              <a:t>賣場</a:t>
            </a:r>
            <a:r>
              <a:rPr lang="en-US" altLang="zh-TW" dirty="0"/>
              <a:t>/</a:t>
            </a:r>
            <a:r>
              <a:rPr lang="zh-TW" altLang="en-US" dirty="0"/>
              <a:t>社區</a:t>
            </a:r>
            <a:r>
              <a:rPr lang="en-US" altLang="zh-TW" dirty="0"/>
              <a:t>/</a:t>
            </a:r>
            <a:r>
              <a:rPr lang="zh-TW" altLang="en-US" dirty="0"/>
              <a:t>學校</a:t>
            </a:r>
            <a:r>
              <a:rPr lang="en-US" altLang="zh-TW" dirty="0"/>
              <a:t>/</a:t>
            </a:r>
            <a:r>
              <a:rPr lang="zh-TW" altLang="en-US" dirty="0"/>
              <a:t>政府單位</a:t>
            </a:r>
            <a:r>
              <a:rPr lang="en-US" altLang="zh-TW" dirty="0"/>
              <a:t>/</a:t>
            </a:r>
            <a:r>
              <a:rPr lang="zh-TW" altLang="en-US" dirty="0"/>
              <a:t>運營商</a:t>
            </a:r>
            <a:r>
              <a:rPr lang="en-US" altLang="zh-TW" dirty="0"/>
              <a:t>/</a:t>
            </a:r>
            <a:r>
              <a:rPr lang="zh-TW" altLang="en-US" dirty="0"/>
              <a:t>電動巴士  正在建置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各位可以選用台達的解決方案  期待為各位服務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380C3-7D2B-43B9-A2FF-0551F6D200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4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41E9EBA-B88C-4731-B44A-419865607F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15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Presentation Title Goes Here</a:t>
            </a:r>
            <a:br>
              <a:rPr lang="en-US" altLang="zh-TW" dirty="0"/>
            </a:br>
            <a:r>
              <a:rPr lang="en-US" altLang="zh-TW" dirty="0"/>
              <a:t>Maximum 2 Lines (32-46pt)</a:t>
            </a:r>
            <a:endParaRPr 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6C9BD8EC-F37F-4F94-8712-797CC1161E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29"/>
            <a:ext cx="9144000" cy="137010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  <a:ea typeface="+mj-e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zh-TW" sz="3000" dirty="0"/>
              <a:t>Presentation Subtitle Goes Here</a:t>
            </a:r>
            <a:br>
              <a:rPr lang="en-US" altLang="zh-TW" sz="3000" dirty="0"/>
            </a:br>
            <a:r>
              <a:rPr lang="en-US" altLang="zh-TW" sz="3000" dirty="0"/>
              <a:t>Maximum 2 Lines (24-32pt)</a:t>
            </a:r>
          </a:p>
        </p:txBody>
      </p:sp>
      <p:sp>
        <p:nvSpPr>
          <p:cNvPr id="11" name="頁尾版面配置區 4">
            <a:extLst>
              <a:ext uri="{FF2B5EF4-FFF2-40B4-BE49-F238E27FC236}">
                <a16:creationId xmlns="" xmlns:a16="http://schemas.microsoft.com/office/drawing/2014/main" id="{38A83012-CC3B-47DF-9FCA-A1115F39D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612" y="5739683"/>
            <a:ext cx="5707316" cy="21835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sz="1800" dirty="0"/>
              <a:t>Presenter</a:t>
            </a:r>
            <a:r>
              <a:rPr lang="zh-TW" altLang="en-US" sz="1800" dirty="0"/>
              <a:t> </a:t>
            </a:r>
            <a:r>
              <a:rPr lang="en-US" altLang="zh-TW" sz="1800" dirty="0"/>
              <a:t>Name</a:t>
            </a:r>
            <a:r>
              <a:rPr lang="zh-TW" altLang="en-US" sz="1800" dirty="0"/>
              <a:t>｜</a:t>
            </a:r>
            <a:r>
              <a:rPr lang="en-US" altLang="zh-TW" sz="1800" dirty="0"/>
              <a:t>Department</a:t>
            </a:r>
            <a:r>
              <a:rPr lang="zh-TW" altLang="en-US" sz="1800" dirty="0"/>
              <a:t>｜</a:t>
            </a:r>
            <a:r>
              <a:rPr lang="en-US" altLang="zh-TW" sz="1800" dirty="0"/>
              <a:t>MM/DD/YYYY</a:t>
            </a:r>
          </a:p>
        </p:txBody>
      </p:sp>
      <p:sp>
        <p:nvSpPr>
          <p:cNvPr id="9" name="文字版面配置區 4">
            <a:extLst>
              <a:ext uri="{FF2B5EF4-FFF2-40B4-BE49-F238E27FC236}">
                <a16:creationId xmlns="" xmlns:a16="http://schemas.microsoft.com/office/drawing/2014/main" id="{C5F15596-5511-4524-8143-5414A6D0A4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219" y="738191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Cover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3222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="" xmlns:a16="http://schemas.microsoft.com/office/drawing/2014/main" id="{4B44CAB8-9DEC-4DEF-99E0-D78F53E4F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118621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Break Page Title Goes Here</a:t>
            </a:r>
            <a:br>
              <a:rPr lang="en-US" altLang="zh-TW" dirty="0"/>
            </a:br>
            <a:r>
              <a:rPr lang="en-US" altLang="zh-TW" dirty="0"/>
              <a:t>Maximum 2 Lines (32-46pt)</a:t>
            </a:r>
            <a:endParaRPr lang="en-US" dirty="0"/>
          </a:p>
        </p:txBody>
      </p:sp>
      <p:sp>
        <p:nvSpPr>
          <p:cNvPr id="6" name="副標題 2">
            <a:extLst>
              <a:ext uri="{FF2B5EF4-FFF2-40B4-BE49-F238E27FC236}">
                <a16:creationId xmlns="" xmlns:a16="http://schemas.microsoft.com/office/drawing/2014/main" id="{814F8012-3519-4A75-B26B-57773CA55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6647" y="3015632"/>
            <a:ext cx="9144000" cy="1353169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TW" dirty="0"/>
              <a:t>Break Page Subtitle Goes Here</a:t>
            </a:r>
            <a:br>
              <a:rPr lang="en-US" altLang="zh-TW" dirty="0"/>
            </a:br>
            <a:r>
              <a:rPr lang="en-US" altLang="zh-TW" dirty="0"/>
              <a:t>Maximum 2 Lines (24-32pt)</a:t>
            </a:r>
          </a:p>
        </p:txBody>
      </p:sp>
    </p:spTree>
    <p:extLst>
      <p:ext uri="{BB962C8B-B14F-4D97-AF65-F5344CB8AC3E}">
        <p14:creationId xmlns:p14="http://schemas.microsoft.com/office/powerpoint/2010/main" val="19640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2702107E-0279-495A-BF89-DD786730CC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en-US" altLang="zh-TW" dirty="0"/>
              <a:t>Page Title Goes Here (28-32pt)</a:t>
            </a:r>
            <a:endParaRPr 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="" xmlns:a16="http://schemas.microsoft.com/office/drawing/2014/main" id="{4EB72046-7EFA-4D5B-9003-30F89B1D91A8}"/>
              </a:ext>
            </a:extLst>
          </p:cNvPr>
          <p:cNvSpPr txBox="1"/>
          <p:nvPr userDrawn="1"/>
        </p:nvSpPr>
        <p:spPr>
          <a:xfrm>
            <a:off x="116026" y="647846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23BD820-02AB-4111-88E2-98F36ECA9073}" type="slidenum">
              <a:rPr lang="en-US" sz="1400" smtClean="0"/>
              <a:t>‹#›</a:t>
            </a:fld>
            <a:endParaRPr lang="en-US" sz="1400" dirty="0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440" y="6225871"/>
            <a:ext cx="1368000" cy="6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64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Page_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="" xmlns:a16="http://schemas.microsoft.com/office/drawing/2014/main" id="{5F44435C-4EDB-4AB4-AAD6-08BF8682BA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6647" y="1099372"/>
            <a:ext cx="9144000" cy="186489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600" b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en-US" altLang="zh-TW" dirty="0"/>
              <a:t>Smarter. Greener. Together.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文字版面配置區 4">
            <a:extLst>
              <a:ext uri="{FF2B5EF4-FFF2-40B4-BE49-F238E27FC236}">
                <a16:creationId xmlns="" xmlns:a16="http://schemas.microsoft.com/office/drawing/2014/main" id="{38C78CAC-0A95-4D70-9EAA-CE96A16F9E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370" y="60183"/>
            <a:ext cx="2133446" cy="3804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Ending </a:t>
            </a:r>
            <a:r>
              <a:rPr lang="en-US" altLang="zh-TW" dirty="0" err="1"/>
              <a:t>Page_White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848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9584B288-D41F-4145-A1C0-E0281E1E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40356"/>
            <a:ext cx="11379200" cy="67939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altLang="zh-TW" dirty="0"/>
              <a:t>Page Title Goes Here (32pt)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3BE7FFB-6DD4-4C49-91B1-9DC75DF6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170462"/>
            <a:ext cx="11379200" cy="46696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TW" dirty="0"/>
              <a:t>Content goes here (24pt)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1BBD7ECA-A67F-4BFF-9619-0DDD6E5A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176267"/>
            <a:ext cx="2743200" cy="42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MM/DD/YYYY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989C03B7-7699-4072-AC6D-A339A44A7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3611" y="6191967"/>
            <a:ext cx="4114800" cy="437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u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AC81264-E3A8-4919-AA46-612C30BB1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402" y="6191968"/>
            <a:ext cx="401121" cy="422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1BD21A8-5E88-4AE4-993C-2D76760CAD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9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1" r:id="rId2"/>
    <p:sldLayoutId id="2147483738" r:id="rId3"/>
    <p:sldLayoutId id="2147483740" r:id="rId4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18" Type="http://schemas.openxmlformats.org/officeDocument/2006/relationships/image" Target="../media/image105.jpeg"/><Relationship Id="rId3" Type="http://schemas.openxmlformats.org/officeDocument/2006/relationships/image" Target="../media/image91.pn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17" Type="http://schemas.openxmlformats.org/officeDocument/2006/relationships/image" Target="../media/image104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jpg"/><Relationship Id="rId11" Type="http://schemas.openxmlformats.org/officeDocument/2006/relationships/image" Target="../media/image98.jpeg"/><Relationship Id="rId5" Type="http://schemas.openxmlformats.org/officeDocument/2006/relationships/image" Target="../media/image92.png"/><Relationship Id="rId15" Type="http://schemas.openxmlformats.org/officeDocument/2006/relationships/image" Target="../media/image102.jpeg"/><Relationship Id="rId10" Type="http://schemas.openxmlformats.org/officeDocument/2006/relationships/image" Target="../media/image97.jpeg"/><Relationship Id="rId4" Type="http://schemas.microsoft.com/office/2007/relationships/hdphoto" Target="../media/hdphoto2.wdp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93.jp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0" Type="http://schemas.openxmlformats.org/officeDocument/2006/relationships/image" Target="../media/image61.sv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5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microsoft.com/office/2007/relationships/hdphoto" Target="../media/hdphoto1.wdp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896647" y="1643909"/>
            <a:ext cx="8383988" cy="1864899"/>
          </a:xfrm>
        </p:spPr>
        <p:txBody>
          <a:bodyPr anchor="ctr">
            <a:normAutofit/>
          </a:bodyPr>
          <a:lstStyle/>
          <a:p>
            <a:r>
              <a:rPr kumimoji="1" lang="zh-TW" altLang="en-US" sz="4800" b="1" dirty="0">
                <a:solidFill>
                  <a:srgbClr val="EC7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接軌電動車時代－</a:t>
            </a:r>
            <a:r>
              <a:rPr kumimoji="1" lang="en-US" altLang="zh-TW" sz="4800" b="1" dirty="0">
                <a:solidFill>
                  <a:srgbClr val="EC7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1" lang="en-US" altLang="zh-TW" sz="4800" b="1" dirty="0">
                <a:solidFill>
                  <a:srgbClr val="EC7F3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zh-TW" altLang="en-US" sz="5400" b="1" dirty="0">
                <a:solidFill>
                  <a:srgbClr val="EC7F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無痛增設充電設施</a:t>
            </a:r>
            <a:endParaRPr lang="zh-TW" altLang="en-US" sz="5400" b="1" dirty="0">
              <a:solidFill>
                <a:srgbClr val="EC7F3C"/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955909" y="3599236"/>
            <a:ext cx="6301821" cy="603114"/>
          </a:xfrm>
        </p:spPr>
        <p:txBody>
          <a:bodyPr anchor="ctr">
            <a:normAutofit fontScale="92500"/>
          </a:bodyPr>
          <a:lstStyle/>
          <a:p>
            <a:r>
              <a:rPr lang="zh-TW" altLang="en-US" sz="2800" dirty="0"/>
              <a:t>社區建案充電樁與能源系統</a:t>
            </a:r>
            <a:r>
              <a:rPr lang="zh-TW" altLang="en-US" sz="2800" dirty="0" smtClean="0"/>
              <a:t>管理解決方案</a:t>
            </a:r>
            <a:endParaRPr lang="zh-TW" altLang="en-US" sz="28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2"/>
          </p:nvPr>
        </p:nvSpPr>
        <p:spPr>
          <a:xfrm>
            <a:off x="896647" y="871497"/>
            <a:ext cx="3276519" cy="380427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dirty="0"/>
              <a:t>2023</a:t>
            </a:r>
            <a:r>
              <a:rPr lang="zh-TW" altLang="en-US" dirty="0"/>
              <a:t>台南市建築經營協會論壇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96647" y="5642042"/>
            <a:ext cx="642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/>
            <a:r>
              <a:rPr lang="zh-TW" altLang="en-US" sz="1800" dirty="0">
                <a:solidFill>
                  <a:prstClr val="black"/>
                </a:solidFill>
              </a:rPr>
              <a:t>朱奎丞  </a:t>
            </a:r>
            <a:r>
              <a:rPr lang="en-US" altLang="zh-TW" sz="1800" dirty="0">
                <a:solidFill>
                  <a:prstClr val="black"/>
                </a:solidFill>
              </a:rPr>
              <a:t>James Chu</a:t>
            </a:r>
            <a:r>
              <a:rPr lang="zh-TW" altLang="en-US" sz="1800" dirty="0">
                <a:solidFill>
                  <a:prstClr val="black"/>
                </a:solidFill>
              </a:rPr>
              <a:t>  </a:t>
            </a:r>
            <a:r>
              <a:rPr lang="en-US" altLang="zh-TW" sz="1800" dirty="0">
                <a:solidFill>
                  <a:prstClr val="black"/>
                </a:solidFill>
              </a:rPr>
              <a:t>|</a:t>
            </a:r>
            <a:r>
              <a:rPr lang="zh-TW" altLang="en-US" sz="1800" dirty="0">
                <a:solidFill>
                  <a:prstClr val="black"/>
                </a:solidFill>
              </a:rPr>
              <a:t>  </a:t>
            </a:r>
            <a:r>
              <a:rPr lang="en-US" altLang="zh-TW" sz="1800" dirty="0" err="1">
                <a:solidFill>
                  <a:prstClr val="black"/>
                </a:solidFill>
              </a:rPr>
              <a:t>DeltaGrid</a:t>
            </a:r>
            <a:r>
              <a:rPr lang="zh-TW" altLang="en-US" sz="1800" dirty="0">
                <a:solidFill>
                  <a:prstClr val="black"/>
                </a:solidFill>
              </a:rPr>
              <a:t>智慧電網事業部  </a:t>
            </a:r>
            <a:r>
              <a:rPr lang="en-US" altLang="zh-TW" sz="1800" dirty="0">
                <a:solidFill>
                  <a:prstClr val="black"/>
                </a:solidFill>
              </a:rPr>
              <a:t>|</a:t>
            </a:r>
            <a:r>
              <a:rPr lang="zh-TW" altLang="en-US" sz="1800" dirty="0">
                <a:solidFill>
                  <a:prstClr val="black"/>
                </a:solidFill>
              </a:rPr>
              <a:t>  </a:t>
            </a:r>
            <a:r>
              <a:rPr lang="en-US" altLang="zh-TW" sz="1800" dirty="0">
                <a:solidFill>
                  <a:prstClr val="black"/>
                </a:solidFill>
              </a:rPr>
              <a:t>2023.10.4</a:t>
            </a:r>
            <a:endParaRPr lang="zh-TW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0" y="1310128"/>
            <a:ext cx="12192000" cy="1410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dirty="0"/>
              <a:t>電費成本是關鍵？電動車時間電價方案選擇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9600164" y="3860430"/>
            <a:ext cx="205119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以</a:t>
            </a:r>
            <a:r>
              <a:rPr kumimoji="1" lang="en-US" altLang="zh-TW" b="1" dirty="0">
                <a:solidFill>
                  <a:srgbClr val="FF6600"/>
                </a:solidFill>
                <a:ea typeface="Microsoft JhengHei"/>
              </a:rPr>
              <a:t>30</a:t>
            </a:r>
            <a:r>
              <a:rPr kumimoji="1" lang="zh-TW" altLang="en-US" b="1" dirty="0">
                <a:solidFill>
                  <a:srgbClr val="FF6600"/>
                </a:solidFill>
                <a:ea typeface="Microsoft JhengHei"/>
              </a:rPr>
              <a:t>樁</a:t>
            </a: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規模</a:t>
            </a:r>
            <a:endParaRPr kumimoji="1" lang="en-US" altLang="zh-TW" b="1" dirty="0">
              <a:solidFill>
                <a:prstClr val="black"/>
              </a:solidFill>
              <a:ea typeface="Microsoft JhengHe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選擇</a:t>
            </a:r>
            <a:r>
              <a:rPr kumimoji="1" lang="en-US" altLang="zh-TW" b="1" dirty="0">
                <a:solidFill>
                  <a:prstClr val="black"/>
                </a:solidFill>
                <a:ea typeface="Microsoft JhengHei"/>
              </a:rPr>
              <a:t>B</a:t>
            </a: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方案</a:t>
            </a:r>
            <a:endParaRPr kumimoji="1" lang="en-US" altLang="zh-TW" b="1" dirty="0">
              <a:solidFill>
                <a:prstClr val="black"/>
              </a:solidFill>
              <a:ea typeface="Microsoft JhengHe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每樁每月成本</a:t>
            </a:r>
            <a:endParaRPr kumimoji="1" lang="en-US" altLang="zh-TW" b="1" dirty="0">
              <a:solidFill>
                <a:prstClr val="black"/>
              </a:solidFill>
              <a:ea typeface="Microsoft JhengHe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比</a:t>
            </a:r>
            <a:r>
              <a:rPr kumimoji="1" lang="en-US" altLang="zh-TW" b="1" dirty="0">
                <a:solidFill>
                  <a:prstClr val="black"/>
                </a:solidFill>
                <a:ea typeface="Microsoft JhengHei"/>
              </a:rPr>
              <a:t>A</a:t>
            </a:r>
            <a:r>
              <a:rPr kumimoji="1" lang="zh-TW" altLang="en-US" b="1" dirty="0">
                <a:solidFill>
                  <a:prstClr val="black"/>
                </a:solidFill>
                <a:ea typeface="Microsoft JhengHei"/>
              </a:rPr>
              <a:t>方案省 </a:t>
            </a:r>
            <a:r>
              <a:rPr kumimoji="1" lang="en-US" altLang="zh-TW" sz="3600" b="1" dirty="0">
                <a:solidFill>
                  <a:srgbClr val="FF66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40%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18019"/>
              </p:ext>
            </p:extLst>
          </p:nvPr>
        </p:nvGraphicFramePr>
        <p:xfrm>
          <a:off x="639032" y="3077091"/>
          <a:ext cx="8752114" cy="2885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743">
                  <a:extLst>
                    <a:ext uri="{9D8B030D-6E8A-4147-A177-3AD203B41FA5}">
                      <a16:colId xmlns="" xmlns:a16="http://schemas.microsoft.com/office/drawing/2014/main" val="3288970098"/>
                    </a:ext>
                  </a:extLst>
                </a:gridCol>
                <a:gridCol w="1990725">
                  <a:extLst>
                    <a:ext uri="{9D8B030D-6E8A-4147-A177-3AD203B41FA5}">
                      <a16:colId xmlns="" xmlns:a16="http://schemas.microsoft.com/office/drawing/2014/main" val="2476531877"/>
                    </a:ext>
                  </a:extLst>
                </a:gridCol>
                <a:gridCol w="3095625">
                  <a:extLst>
                    <a:ext uri="{9D8B030D-6E8A-4147-A177-3AD203B41FA5}">
                      <a16:colId xmlns="" xmlns:a16="http://schemas.microsoft.com/office/drawing/2014/main" val="3125903305"/>
                    </a:ext>
                  </a:extLst>
                </a:gridCol>
                <a:gridCol w="1914021">
                  <a:extLst>
                    <a:ext uri="{9D8B030D-6E8A-4147-A177-3AD203B41FA5}">
                      <a16:colId xmlns="" xmlns:a16="http://schemas.microsoft.com/office/drawing/2014/main" val="1113627131"/>
                    </a:ext>
                  </a:extLst>
                </a:gridCol>
              </a:tblGrid>
              <a:tr h="748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2"/>
                          </a:solidFill>
                        </a:rPr>
                        <a:t>時間電價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2"/>
                          </a:solidFill>
                        </a:rPr>
                        <a:t>基本電費</a:t>
                      </a:r>
                      <a:r>
                        <a:rPr lang="zh-TW" altLang="en-US" sz="2000" b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altLang="zh-TW" sz="2000" b="0" dirty="0">
                          <a:solidFill>
                            <a:schemeClr val="bg2"/>
                          </a:solidFill>
                        </a:rPr>
                        <a:t>(</a:t>
                      </a:r>
                      <a:r>
                        <a:rPr lang="zh-TW" altLang="en-US" sz="2000" b="0" dirty="0">
                          <a:solidFill>
                            <a:schemeClr val="bg2"/>
                          </a:solidFill>
                        </a:rPr>
                        <a:t>夏月</a:t>
                      </a:r>
                      <a:r>
                        <a:rPr lang="en-US" altLang="zh-TW" sz="2000" b="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zh-TW" altLang="en-US" sz="2000" b="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2"/>
                          </a:solidFill>
                        </a:rPr>
                        <a:t>尖離峰時段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2"/>
                          </a:solidFill>
                        </a:rPr>
                        <a:t>每度電價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933916"/>
                  </a:ext>
                </a:extLst>
              </a:tr>
              <a:tr h="1068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電動車</a:t>
                      </a:r>
                      <a:endParaRPr lang="en-US" altLang="zh-TW" b="1" dirty="0"/>
                    </a:p>
                    <a:p>
                      <a:pPr algn="ctr"/>
                      <a:r>
                        <a:rPr lang="zh-TW" altLang="en-US" b="1" dirty="0"/>
                        <a:t>時間電價</a:t>
                      </a:r>
                      <a:endParaRPr lang="en-US" altLang="zh-TW" b="1" dirty="0"/>
                    </a:p>
                    <a:p>
                      <a:pPr algn="ctr"/>
                      <a:r>
                        <a:rPr lang="en-US" altLang="zh-TW" dirty="0"/>
                        <a:t>(100kW)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裝置契約 </a:t>
                      </a:r>
                      <a:r>
                        <a:rPr lang="en-US" altLang="zh-TW" dirty="0"/>
                        <a:t>262.5</a:t>
                      </a:r>
                    </a:p>
                    <a:p>
                      <a:pPr algn="l"/>
                      <a:r>
                        <a:rPr lang="zh-TW" altLang="en-US" dirty="0"/>
                        <a:t>需量契約 </a:t>
                      </a:r>
                      <a:r>
                        <a:rPr lang="en-US" altLang="zh-TW" dirty="0"/>
                        <a:t>100*47.2=4,720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0759935"/>
                  </a:ext>
                </a:extLst>
              </a:tr>
              <a:tr h="1068644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/>
                        <a:t>表燈二段式</a:t>
                      </a:r>
                      <a:endParaRPr lang="en-US" altLang="zh-TW" b="1" dirty="0"/>
                    </a:p>
                    <a:p>
                      <a:pPr algn="ctr"/>
                      <a:r>
                        <a:rPr lang="zh-TW" altLang="en-US" b="1" dirty="0"/>
                        <a:t>時間電價</a:t>
                      </a:r>
                      <a:endParaRPr lang="en-US" altLang="zh-TW" b="1" dirty="0"/>
                    </a:p>
                    <a:p>
                      <a:pPr algn="ctr"/>
                      <a:r>
                        <a:rPr lang="en-US" altLang="zh-TW" dirty="0"/>
                        <a:t>(99kW)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/>
                        <a:t>基本電費 </a:t>
                      </a:r>
                      <a:r>
                        <a:rPr lang="en-US" altLang="zh-TW" dirty="0"/>
                        <a:t>75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5649519"/>
                  </a:ext>
                </a:extLst>
              </a:tr>
            </a:tbl>
          </a:graphicData>
        </a:graphic>
      </p:graphicFrame>
      <p:graphicFrame>
        <p:nvGraphicFramePr>
          <p:cNvPr id="61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631979"/>
              </p:ext>
            </p:extLst>
          </p:nvPr>
        </p:nvGraphicFramePr>
        <p:xfrm>
          <a:off x="4564938" y="4083910"/>
          <a:ext cx="2617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2">
                  <a:extLst>
                    <a:ext uri="{9D8B030D-6E8A-4147-A177-3AD203B41FA5}">
                      <a16:colId xmlns="" xmlns:a16="http://schemas.microsoft.com/office/drawing/2014/main" val="599656443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3900371751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714810409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523454335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780796198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2774081976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2588825327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2437057798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451098245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1788347801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79775929"/>
                    </a:ext>
                  </a:extLst>
                </a:gridCol>
                <a:gridCol w="228004">
                  <a:extLst>
                    <a:ext uri="{9D8B030D-6E8A-4147-A177-3AD203B41FA5}">
                      <a16:colId xmlns="" xmlns:a16="http://schemas.microsoft.com/office/drawing/2014/main" val="930115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3130877"/>
                  </a:ext>
                </a:extLst>
              </a:tr>
            </a:tbl>
          </a:graphicData>
        </a:graphic>
      </p:graphicFrame>
      <p:sp>
        <p:nvSpPr>
          <p:cNvPr id="62" name="文字方塊 61"/>
          <p:cNvSpPr txBox="1"/>
          <p:nvPr/>
        </p:nvSpPr>
        <p:spPr>
          <a:xfrm>
            <a:off x="4430192" y="4454750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00:00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6056608" y="4454750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16::00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495871" y="4454750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22::00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6929067" y="4454750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24::00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aphicFrame>
        <p:nvGraphicFramePr>
          <p:cNvPr id="66" name="表格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83191"/>
              </p:ext>
            </p:extLst>
          </p:nvPr>
        </p:nvGraphicFramePr>
        <p:xfrm>
          <a:off x="4564938" y="5213138"/>
          <a:ext cx="26177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2">
                  <a:extLst>
                    <a:ext uri="{9D8B030D-6E8A-4147-A177-3AD203B41FA5}">
                      <a16:colId xmlns="" xmlns:a16="http://schemas.microsoft.com/office/drawing/2014/main" val="2916969972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893099162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2812206108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1446446610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1151983891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760779517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334032801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1745468130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3982844829"/>
                    </a:ext>
                  </a:extLst>
                </a:gridCol>
                <a:gridCol w="218142">
                  <a:extLst>
                    <a:ext uri="{9D8B030D-6E8A-4147-A177-3AD203B41FA5}">
                      <a16:colId xmlns="" xmlns:a16="http://schemas.microsoft.com/office/drawing/2014/main" val="2820064968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813814617"/>
                    </a:ext>
                  </a:extLst>
                </a:gridCol>
                <a:gridCol w="228004">
                  <a:extLst>
                    <a:ext uri="{9D8B030D-6E8A-4147-A177-3AD203B41FA5}">
                      <a16:colId xmlns="" xmlns:a16="http://schemas.microsoft.com/office/drawing/2014/main" val="21642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365602"/>
                  </a:ext>
                </a:extLst>
              </a:tr>
            </a:tbl>
          </a:graphicData>
        </a:graphic>
      </p:graphicFrame>
      <p:sp>
        <p:nvSpPr>
          <p:cNvPr id="67" name="文字方塊 66"/>
          <p:cNvSpPr txBox="1"/>
          <p:nvPr/>
        </p:nvSpPr>
        <p:spPr>
          <a:xfrm>
            <a:off x="4430192" y="5577297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00:00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5328108" y="5583978"/>
            <a:ext cx="4443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09:00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6929067" y="5574010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rPr>
              <a:t>24::00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33319" y="5216177"/>
            <a:ext cx="108000" cy="35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7691382" y="4014358"/>
            <a:ext cx="1625548" cy="523220"/>
            <a:chOff x="9836340" y="3168315"/>
            <a:chExt cx="1625548" cy="523220"/>
          </a:xfrm>
        </p:grpSpPr>
        <p:sp>
          <p:nvSpPr>
            <p:cNvPr id="75" name="矩形 74"/>
            <p:cNvSpPr/>
            <p:nvPr/>
          </p:nvSpPr>
          <p:spPr>
            <a:xfrm>
              <a:off x="9836340" y="3253525"/>
              <a:ext cx="216000" cy="352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0057679" y="316831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尖峰</a:t>
              </a:r>
              <a:endPara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9.34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0709131" y="3253525"/>
              <a:ext cx="216000" cy="35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10918149" y="316831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離峰</a:t>
              </a:r>
              <a:endPara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2.29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grpSp>
        <p:nvGrpSpPr>
          <p:cNvPr id="83" name="群組 82"/>
          <p:cNvGrpSpPr/>
          <p:nvPr/>
        </p:nvGrpSpPr>
        <p:grpSpPr>
          <a:xfrm>
            <a:off x="7691382" y="5126818"/>
            <a:ext cx="1625548" cy="523220"/>
            <a:chOff x="9836340" y="4209134"/>
            <a:chExt cx="1625548" cy="523220"/>
          </a:xfrm>
        </p:grpSpPr>
        <p:sp>
          <p:nvSpPr>
            <p:cNvPr id="79" name="矩形 78"/>
            <p:cNvSpPr/>
            <p:nvPr/>
          </p:nvSpPr>
          <p:spPr>
            <a:xfrm>
              <a:off x="9836340" y="4294344"/>
              <a:ext cx="216000" cy="352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10057679" y="420913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尖峰</a:t>
              </a:r>
              <a:endPara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4.71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0709131" y="4294344"/>
              <a:ext cx="216000" cy="35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0918149" y="4209134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離峰</a:t>
              </a:r>
              <a:endPara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rPr>
                <a:t>1.85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/>
                <a:cs typeface="+mn-cs"/>
              </a:endParaRPr>
            </a:p>
          </p:txBody>
        </p:sp>
      </p:grpSp>
      <p:sp>
        <p:nvSpPr>
          <p:cNvPr id="86" name="橢圓 85"/>
          <p:cNvSpPr/>
          <p:nvPr/>
        </p:nvSpPr>
        <p:spPr>
          <a:xfrm>
            <a:off x="335257" y="4099568"/>
            <a:ext cx="446397" cy="44639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A</a:t>
            </a:r>
            <a:endParaRPr lang="zh-TW" altLang="en-US" b="1" dirty="0"/>
          </a:p>
        </p:txBody>
      </p:sp>
      <p:sp>
        <p:nvSpPr>
          <p:cNvPr id="87" name="橢圓 86"/>
          <p:cNvSpPr/>
          <p:nvPr/>
        </p:nvSpPr>
        <p:spPr>
          <a:xfrm>
            <a:off x="335257" y="5258452"/>
            <a:ext cx="446397" cy="446397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B</a:t>
            </a:r>
            <a:endParaRPr lang="zh-TW" altLang="en-US" b="1" dirty="0"/>
          </a:p>
        </p:txBody>
      </p:sp>
      <p:sp>
        <p:nvSpPr>
          <p:cNvPr id="88" name="矩形 87"/>
          <p:cNvSpPr/>
          <p:nvPr/>
        </p:nvSpPr>
        <p:spPr>
          <a:xfrm>
            <a:off x="1292814" y="1438407"/>
            <a:ext cx="92815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zh-TW" altLang="en-US" b="1" dirty="0">
                <a:solidFill>
                  <a:srgbClr val="E25B00"/>
                </a:solidFill>
              </a:rPr>
              <a:t>申請電動車專用電錶，選擇「表燈二段式電價」電價別</a:t>
            </a:r>
            <a:endParaRPr lang="en-US" altLang="zh-TW" b="1" dirty="0">
              <a:solidFill>
                <a:srgbClr val="E25B00"/>
              </a:solidFill>
            </a:endParaRPr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一般車主每日平均行駛里程為</a:t>
            </a:r>
            <a:r>
              <a:rPr lang="en-US" altLang="zh-TW" sz="2000" dirty="0">
                <a:solidFill>
                  <a:prstClr val="black"/>
                </a:solidFill>
              </a:rPr>
              <a:t>60km</a:t>
            </a:r>
            <a:r>
              <a:rPr lang="zh-TW" altLang="en-US" sz="2000" dirty="0">
                <a:solidFill>
                  <a:prstClr val="black"/>
                </a:solidFill>
              </a:rPr>
              <a:t> </a:t>
            </a:r>
            <a:r>
              <a:rPr lang="en-US" altLang="zh-TW" sz="2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zh-TW" altLang="en-US" sz="2000" dirty="0">
                <a:solidFill>
                  <a:prstClr val="black"/>
                </a:solidFill>
              </a:rPr>
              <a:t>以</a:t>
            </a:r>
            <a:r>
              <a:rPr lang="en-US" altLang="zh-TW" sz="2000" dirty="0">
                <a:solidFill>
                  <a:prstClr val="black"/>
                </a:solidFill>
              </a:rPr>
              <a:t>7kW</a:t>
            </a:r>
            <a:r>
              <a:rPr lang="zh-TW" altLang="en-US" sz="2000" dirty="0">
                <a:solidFill>
                  <a:prstClr val="black"/>
                </a:solidFill>
              </a:rPr>
              <a:t>充電樁充</a:t>
            </a:r>
            <a:r>
              <a:rPr lang="en-US" altLang="zh-TW" sz="2000" dirty="0">
                <a:solidFill>
                  <a:prstClr val="black"/>
                </a:solidFill>
              </a:rPr>
              <a:t>2</a:t>
            </a:r>
            <a:r>
              <a:rPr lang="zh-TW" altLang="en-US" sz="2000" dirty="0">
                <a:solidFill>
                  <a:prstClr val="black"/>
                </a:solidFill>
              </a:rPr>
              <a:t>小時即足夠</a:t>
            </a:r>
            <a:endParaRPr lang="en-US" altLang="zh-TW" sz="2000" dirty="0">
              <a:solidFill>
                <a:prstClr val="black"/>
              </a:solidFill>
            </a:endParaRPr>
          </a:p>
          <a:p>
            <a:pPr marL="895335" lvl="1" indent="-285750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prstClr val="black"/>
                </a:solidFill>
              </a:rPr>
              <a:t>透過</a:t>
            </a:r>
            <a:r>
              <a:rPr lang="en-US" altLang="zh-TW" sz="2000" dirty="0">
                <a:solidFill>
                  <a:prstClr val="black"/>
                </a:solidFill>
              </a:rPr>
              <a:t>DeltaGrid</a:t>
            </a:r>
            <a:r>
              <a:rPr lang="en-US" altLang="zh-TW" sz="2000" baseline="30000" dirty="0">
                <a:solidFill>
                  <a:prstClr val="black"/>
                </a:solidFill>
              </a:rPr>
              <a:t>®</a:t>
            </a:r>
            <a:r>
              <a:rPr lang="en-US" altLang="zh-TW" sz="2000" dirty="0">
                <a:solidFill>
                  <a:prstClr val="black"/>
                </a:solidFill>
              </a:rPr>
              <a:t> EVM</a:t>
            </a:r>
            <a:r>
              <a:rPr lang="zh-TW" altLang="en-US" sz="2000" dirty="0">
                <a:solidFill>
                  <a:prstClr val="black"/>
                </a:solidFill>
              </a:rPr>
              <a:t>的智慧排程功能，將</a:t>
            </a:r>
            <a:r>
              <a:rPr lang="en-US" altLang="zh-TW" sz="2000" dirty="0">
                <a:solidFill>
                  <a:prstClr val="black"/>
                </a:solidFill>
              </a:rPr>
              <a:t>30</a:t>
            </a:r>
            <a:r>
              <a:rPr lang="zh-TW" altLang="en-US" sz="2000" dirty="0">
                <a:solidFill>
                  <a:prstClr val="black"/>
                </a:solidFill>
              </a:rPr>
              <a:t>支樁平均分配在</a:t>
            </a:r>
            <a:r>
              <a:rPr lang="en-US" altLang="zh-TW" sz="2000" dirty="0">
                <a:solidFill>
                  <a:prstClr val="black"/>
                </a:solidFill>
              </a:rPr>
              <a:t>8</a:t>
            </a:r>
            <a:r>
              <a:rPr lang="zh-TW" altLang="en-US" sz="2000" dirty="0">
                <a:solidFill>
                  <a:prstClr val="black"/>
                </a:solidFill>
              </a:rPr>
              <a:t>小時內充電</a:t>
            </a:r>
            <a:endParaRPr lang="en-US" altLang="zh-TW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0" y="1331906"/>
            <a:ext cx="3938059" cy="506565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攜手前進新能源移動時代</a:t>
            </a:r>
          </a:p>
        </p:txBody>
      </p:sp>
      <p:grpSp>
        <p:nvGrpSpPr>
          <p:cNvPr id="59" name="群組 58"/>
          <p:cNvGrpSpPr/>
          <p:nvPr/>
        </p:nvGrpSpPr>
        <p:grpSpPr>
          <a:xfrm>
            <a:off x="333794" y="1616898"/>
            <a:ext cx="2917383" cy="4604217"/>
            <a:chOff x="714942" y="1595960"/>
            <a:chExt cx="3042451" cy="4801601"/>
          </a:xfrm>
        </p:grpSpPr>
        <p:pic>
          <p:nvPicPr>
            <p:cNvPr id="58" name="圖片 5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D1EBF9"/>
                </a:clrFrom>
                <a:clrTo>
                  <a:srgbClr val="D1EBF9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6804"/>
            <a:stretch/>
          </p:blipFill>
          <p:spPr>
            <a:xfrm>
              <a:off x="1071318" y="1876395"/>
              <a:ext cx="2686075" cy="4521166"/>
            </a:xfrm>
            <a:prstGeom prst="rect">
              <a:avLst/>
            </a:prstGeom>
          </p:spPr>
        </p:pic>
        <p:grpSp>
          <p:nvGrpSpPr>
            <p:cNvPr id="50" name="群組 49"/>
            <p:cNvGrpSpPr/>
            <p:nvPr/>
          </p:nvGrpSpPr>
          <p:grpSpPr>
            <a:xfrm>
              <a:off x="714942" y="1595960"/>
              <a:ext cx="2897807" cy="4801601"/>
              <a:chOff x="965729" y="1595960"/>
              <a:chExt cx="2897807" cy="4801601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965729" y="1595960"/>
                <a:ext cx="2897807" cy="4072940"/>
                <a:chOff x="4347190" y="1595960"/>
                <a:chExt cx="2897807" cy="4072940"/>
              </a:xfrm>
            </p:grpSpPr>
            <p:grpSp>
              <p:nvGrpSpPr>
                <p:cNvPr id="4" name="群組 3"/>
                <p:cNvGrpSpPr/>
                <p:nvPr/>
              </p:nvGrpSpPr>
              <p:grpSpPr>
                <a:xfrm>
                  <a:off x="4347190" y="1813039"/>
                  <a:ext cx="767523" cy="2960912"/>
                  <a:chOff x="4347190" y="1563657"/>
                  <a:chExt cx="767523" cy="2960912"/>
                </a:xfrm>
              </p:grpSpPr>
              <p:sp>
                <p:nvSpPr>
                  <p:cNvPr id="45" name="矩形 44"/>
                  <p:cNvSpPr/>
                  <p:nvPr/>
                </p:nvSpPr>
                <p:spPr>
                  <a:xfrm>
                    <a:off x="4476724" y="1563657"/>
                    <a:ext cx="637989" cy="1562589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  <p:sp>
                <p:nvSpPr>
                  <p:cNvPr id="46" name="矩形 45"/>
                  <p:cNvSpPr/>
                  <p:nvPr/>
                </p:nvSpPr>
                <p:spPr>
                  <a:xfrm>
                    <a:off x="4347190" y="3402955"/>
                    <a:ext cx="426238" cy="1121614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軟正黑體"/>
                      <a:cs typeface="+mn-cs"/>
                    </a:endParaRPr>
                  </a:p>
                </p:txBody>
              </p:sp>
            </p:grpSp>
            <p:pic>
              <p:nvPicPr>
                <p:cNvPr id="5" name="圖片 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3254" y="1727799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6" name="圖片 5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4705" y="159596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42038" y="1644859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13244" y="178970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9" name="圖片 8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8298" y="2028845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0" name="圖片 9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71329" y="3806636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1" name="圖片 10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972" y="426720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2" name="圖片 11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40117" y="294928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3" name="圖片 12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63281" y="258032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4" name="圖片 13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3722" y="5016358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92247" y="511584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6" name="圖片 15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2261" y="513074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82609" y="324055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8" name="圖片 17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21211" y="4711113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9664" y="349751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8746" y="2323179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4039" y="3007693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2" name="圖片 21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51315" y="3258822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3" name="圖片 22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9692" y="199886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4" name="圖片 23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8200" y="4331006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5" name="圖片 2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7929" y="195159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6" name="圖片 25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97655" y="166457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7" name="圖片 26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6665" y="226004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8" name="圖片 27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2015" y="434679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29" name="圖片 28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9664" y="5210754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0" name="圖片 29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68612" y="1782293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1" name="圖片 30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85025" y="240973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2" name="圖片 31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6014" y="247372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3" name="圖片 32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7717" y="182520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4" name="圖片 33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5080" y="4880629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5" name="圖片 3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47158" y="518145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6" name="圖片 35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4085" y="2875451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7" name="圖片 36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2151" y="3285844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8" name="圖片 37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8856" y="3194192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39" name="圖片 38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3173" y="228123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40" name="圖片 39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1022" y="1679494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41" name="圖片 40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4336" y="1812127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4831" y="4026240"/>
                  <a:ext cx="359972" cy="458146"/>
                </a:xfrm>
                <a:prstGeom prst="rect">
                  <a:avLst/>
                </a:prstGeom>
              </p:spPr>
            </p:pic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4956" y="5210754"/>
                  <a:ext cx="359972" cy="458146"/>
                </a:xfrm>
                <a:prstGeom prst="rect">
                  <a:avLst/>
                </a:prstGeom>
              </p:spPr>
            </p:pic>
          </p:grpSp>
          <p:sp>
            <p:nvSpPr>
              <p:cNvPr id="48" name="矩形 47"/>
              <p:cNvSpPr/>
              <p:nvPr/>
            </p:nvSpPr>
            <p:spPr>
              <a:xfrm>
                <a:off x="3101634" y="5137379"/>
                <a:ext cx="718915" cy="12601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46782" y="5705205"/>
                <a:ext cx="718915" cy="4429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軟正黑體"/>
                  <a:cs typeface="+mn-cs"/>
                </a:endParaRPr>
              </a:p>
            </p:txBody>
          </p:sp>
        </p:grpSp>
      </p:grpSp>
      <p:sp>
        <p:nvSpPr>
          <p:cNvPr id="51" name="文字方塊 50"/>
          <p:cNvSpPr txBox="1"/>
          <p:nvPr/>
        </p:nvSpPr>
        <p:spPr>
          <a:xfrm>
            <a:off x="4224157" y="1830337"/>
            <a:ext cx="76484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超過</a:t>
            </a:r>
            <a:r>
              <a:rPr kumimoji="1" lang="zh-TW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 </a:t>
            </a:r>
            <a:r>
              <a:rPr kumimoji="1" lang="en-US" altLang="zh-TW" sz="4800" b="1" i="0" u="none" strike="noStrike" kern="1200" cap="none" spc="100" normalizeH="0" baseline="0" noProof="0" dirty="0">
                <a:ln>
                  <a:noFill/>
                </a:ln>
                <a:solidFill>
                  <a:srgbClr val="0087DC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250</a:t>
            </a:r>
            <a:r>
              <a:rPr kumimoji="1" lang="en-US" altLang="zh-TW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 </a:t>
            </a:r>
            <a:r>
              <a:rPr kumimoji="1" lang="zh-TW" alt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個</a:t>
            </a:r>
            <a:r>
              <a:rPr kumimoji="1" lang="zh-TW" altLang="en-US" sz="2800" b="1" spc="100" dirty="0">
                <a:solidFill>
                  <a:prstClr val="black"/>
                </a:solidFill>
                <a:latin typeface="Arial"/>
                <a:ea typeface="Microsoft JhengHei"/>
                <a:cs typeface="Arial" panose="020B0604020202020204" pitchFamily="34" charset="0"/>
              </a:rPr>
              <a:t>社區</a:t>
            </a:r>
            <a:r>
              <a:rPr kumimoji="1" lang="zh-TW" alt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商辦與電動車充電站</a:t>
            </a:r>
          </a:p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及全台高速公路服務區充電站及各大</a:t>
            </a:r>
            <a:r>
              <a:rPr kumimoji="1" lang="zh-TW" altLang="en-US" sz="2800" b="1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JhengHei"/>
                <a:cs typeface="Arial" panose="020B0604020202020204" pitchFamily="34" charset="0"/>
              </a:rPr>
              <a:t>建商</a:t>
            </a:r>
            <a:endParaRPr kumimoji="1" lang="en-US" altLang="zh-TW" sz="2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JhengHei"/>
              <a:cs typeface="Arial" panose="020B060402020202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悅</a:t>
            </a:r>
            <a:r>
              <a:rPr kumimoji="1" lang="zh-TW" altLang="en-US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華固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遠雄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國泰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首席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川睦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惠宇</a:t>
            </a:r>
            <a:r>
              <a:rPr kumimoji="1" lang="zh-TW" altLang="en-US" sz="2800" b="1" dirty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龍寶</a:t>
            </a:r>
            <a:r>
              <a:rPr kumimoji="1" lang="en-US" altLang="zh-TW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r>
              <a:rPr kumimoji="1" lang="zh-TW" altLang="en-US" sz="2800" b="1" dirty="0" smtClean="0">
                <a:solidFill>
                  <a:srgbClr val="0187D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等</a:t>
            </a:r>
            <a:endParaRPr kumimoji="1" lang="zh-TW" altLang="zh-TW" sz="2800" b="1" dirty="0">
              <a:solidFill>
                <a:srgbClr val="0187D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81" name="Afbeelding 4">
            <a:extLst>
              <a:ext uri="{FF2B5EF4-FFF2-40B4-BE49-F238E27FC236}">
                <a16:creationId xmlns="" xmlns:a16="http://schemas.microsoft.com/office/drawing/2014/main" id="{0AABA147-1D61-3913-07DC-B04CFFFD90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217318"/>
            <a:ext cx="12192000" cy="126999"/>
          </a:xfrm>
          <a:prstGeom prst="rect">
            <a:avLst/>
          </a:prstGeom>
        </p:spPr>
      </p:pic>
      <p:grpSp>
        <p:nvGrpSpPr>
          <p:cNvPr id="47" name="群組 46"/>
          <p:cNvGrpSpPr/>
          <p:nvPr/>
        </p:nvGrpSpPr>
        <p:grpSpPr>
          <a:xfrm>
            <a:off x="4524316" y="4365146"/>
            <a:ext cx="6140084" cy="1379699"/>
            <a:chOff x="4312746" y="3111845"/>
            <a:chExt cx="6504866" cy="1461666"/>
          </a:xfrm>
        </p:grpSpPr>
        <p:grpSp>
          <p:nvGrpSpPr>
            <p:cNvPr id="163" name="群組 162"/>
            <p:cNvGrpSpPr/>
            <p:nvPr/>
          </p:nvGrpSpPr>
          <p:grpSpPr>
            <a:xfrm>
              <a:off x="4314997" y="3889511"/>
              <a:ext cx="6502615" cy="684000"/>
              <a:chOff x="2450575" y="3610682"/>
              <a:chExt cx="4876960" cy="513000"/>
            </a:xfrm>
          </p:grpSpPr>
          <p:pic>
            <p:nvPicPr>
              <p:cNvPr id="134" name="Picture 2" descr="華固敦品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75627" y="3610682"/>
                <a:ext cx="771107" cy="51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" descr="敦北豪宅華固名鑄屋主急售一次賣二戶賠3,000萬| 房產投資| 房市新訊| 房地產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24557" y="3610682"/>
                <a:ext cx="802978" cy="51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4" name="Picture 16" descr="三輝雙子星景觀名宅落成- 產業特刊- 工商時報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28005" y="3610682"/>
                <a:ext cx="769798" cy="51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1" name="群組 160"/>
              <p:cNvGrpSpPr/>
              <p:nvPr/>
            </p:nvGrpSpPr>
            <p:grpSpPr>
              <a:xfrm>
                <a:off x="2450575" y="3610682"/>
                <a:ext cx="2299607" cy="513000"/>
                <a:chOff x="2754057" y="3610682"/>
                <a:chExt cx="2299607" cy="513000"/>
              </a:xfrm>
            </p:grpSpPr>
            <p:pic>
              <p:nvPicPr>
                <p:cNvPr id="151" name="Picture 10" descr="華固馥儷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370110" y="3610682"/>
                  <a:ext cx="683554" cy="513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圖片 15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4057" y="3610682"/>
                  <a:ext cx="767811" cy="513000"/>
                </a:xfrm>
                <a:prstGeom prst="rect">
                  <a:avLst/>
                </a:prstGeom>
              </p:spPr>
            </p:pic>
          </p:grpSp>
          <p:pic>
            <p:nvPicPr>
              <p:cNvPr id="157" name="圖片 15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6210" y="3610682"/>
                <a:ext cx="692594" cy="513000"/>
              </a:xfrm>
              <a:prstGeom prst="rect">
                <a:avLst/>
              </a:prstGeom>
            </p:spPr>
          </p:pic>
        </p:grpSp>
        <p:grpSp>
          <p:nvGrpSpPr>
            <p:cNvPr id="100" name="群組 99"/>
            <p:cNvGrpSpPr/>
            <p:nvPr/>
          </p:nvGrpSpPr>
          <p:grpSpPr>
            <a:xfrm>
              <a:off x="4312746" y="3111845"/>
              <a:ext cx="6504865" cy="684001"/>
              <a:chOff x="4278366" y="3070685"/>
              <a:chExt cx="6504865" cy="684001"/>
            </a:xfrm>
          </p:grpSpPr>
          <p:grpSp>
            <p:nvGrpSpPr>
              <p:cNvPr id="101" name="群組 100"/>
              <p:cNvGrpSpPr/>
              <p:nvPr/>
            </p:nvGrpSpPr>
            <p:grpSpPr>
              <a:xfrm>
                <a:off x="4278366" y="3070685"/>
                <a:ext cx="6504865" cy="684001"/>
                <a:chOff x="4278366" y="2967022"/>
                <a:chExt cx="6504865" cy="684001"/>
              </a:xfrm>
            </p:grpSpPr>
            <p:grpSp>
              <p:nvGrpSpPr>
                <p:cNvPr id="104" name="群組 103"/>
                <p:cNvGrpSpPr/>
                <p:nvPr/>
              </p:nvGrpSpPr>
              <p:grpSpPr>
                <a:xfrm>
                  <a:off x="4278366" y="2967023"/>
                  <a:ext cx="5328369" cy="684000"/>
                  <a:chOff x="880766" y="2645029"/>
                  <a:chExt cx="7849744" cy="1007667"/>
                </a:xfrm>
              </p:grpSpPr>
              <p:pic>
                <p:nvPicPr>
                  <p:cNvPr id="106" name="圖片 105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0766" y="2645029"/>
                    <a:ext cx="1511500" cy="1007667"/>
                  </a:xfrm>
                  <a:prstGeom prst="rect">
                    <a:avLst/>
                  </a:prstGeom>
                </p:spPr>
              </p:pic>
              <p:pic>
                <p:nvPicPr>
                  <p:cNvPr id="107" name="Picture 8" descr="華固新代田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225358" y="2645029"/>
                    <a:ext cx="1505152" cy="100766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8" name="Picture 14" descr="陸府建設‧生機美學實踐家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563271" y="2645029"/>
                    <a:ext cx="1506126" cy="100766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5" name="圖片 104">
                  <a:extLst>
                    <a:ext uri="{FF2B5EF4-FFF2-40B4-BE49-F238E27FC236}">
                      <a16:creationId xmlns="" xmlns:a16="http://schemas.microsoft.com/office/drawing/2014/main" id="{A4153F42-F270-4D5C-ADD9-610AB8FAD4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9712598" y="2967022"/>
                  <a:ext cx="1070633" cy="684000"/>
                </a:xfrm>
                <a:prstGeom prst="rect">
                  <a:avLst/>
                </a:prstGeom>
              </p:spPr>
            </p:pic>
          </p:grpSp>
          <p:pic>
            <p:nvPicPr>
              <p:cNvPr id="102" name="圖片 10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10231" y="3070685"/>
                <a:ext cx="923459" cy="684000"/>
              </a:xfrm>
              <a:prstGeom prst="rect">
                <a:avLst/>
              </a:prstGeom>
            </p:spPr>
          </p:pic>
          <p:pic>
            <p:nvPicPr>
              <p:cNvPr id="103" name="圖片 10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9556" y="3070685"/>
                <a:ext cx="911406" cy="684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510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054"/>
            <a:ext cx="12192000" cy="679396"/>
          </a:xfrm>
        </p:spPr>
        <p:txBody>
          <a:bodyPr/>
          <a:lstStyle/>
          <a:p>
            <a:r>
              <a:rPr lang="zh-TW" altLang="en-US" dirty="0" smtClean="0"/>
              <a:t>南部指定授權經銷商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592903" y="1748471"/>
            <a:ext cx="4882286" cy="1141016"/>
            <a:chOff x="2315686" y="4559050"/>
            <a:chExt cx="4882286" cy="1141016"/>
          </a:xfrm>
        </p:grpSpPr>
        <p:sp>
          <p:nvSpPr>
            <p:cNvPr id="4" name="矩形 3"/>
            <p:cNvSpPr/>
            <p:nvPr/>
          </p:nvSpPr>
          <p:spPr>
            <a:xfrm>
              <a:off x="3387972" y="4667893"/>
              <a:ext cx="3810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TW" altLang="en-US" sz="4000" kern="0" cap="all" spc="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達樂技術科技</a:t>
              </a:r>
              <a:r>
                <a:rPr lang="en-US" altLang="zh-TW" sz="4000" kern="0" cap="all" spc="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4000" kern="0" cap="all" spc="2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200" kern="0" cap="all" spc="200" dirty="0">
                  <a:solidFill>
                    <a:prstClr val="black"/>
                  </a:solidFill>
                  <a:latin typeface="Impact" panose="020B0806030902050204"/>
                  <a:ea typeface="新細明體" panose="02020500000000000000" pitchFamily="18" charset="-120"/>
                </a:rPr>
                <a:t>Dollar Technology Co., Ltd</a:t>
              </a:r>
              <a:endParaRPr lang="zh-TW" altLang="en-US" sz="1000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686" y="4559050"/>
              <a:ext cx="1141016" cy="1141016"/>
            </a:xfrm>
            <a:prstGeom prst="rect">
              <a:avLst/>
            </a:prstGeom>
          </p:spPr>
        </p:pic>
      </p:grpSp>
      <p:pic>
        <p:nvPicPr>
          <p:cNvPr id="6" name="Afbeelding 4">
            <a:extLst>
              <a:ext uri="{FF2B5EF4-FFF2-40B4-BE49-F238E27FC236}">
                <a16:creationId xmlns="" xmlns:a16="http://schemas.microsoft.com/office/drawing/2014/main" id="{0AABA147-1D61-3913-07DC-B04CFFFD9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217318"/>
            <a:ext cx="12192000" cy="12699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819472" y="2780644"/>
            <a:ext cx="5771217" cy="1737719"/>
            <a:chOff x="4231627" y="3923836"/>
            <a:chExt cx="7092656" cy="2135606"/>
          </a:xfrm>
        </p:grpSpPr>
        <p:grpSp>
          <p:nvGrpSpPr>
            <p:cNvPr id="8" name="群組 7"/>
            <p:cNvGrpSpPr/>
            <p:nvPr/>
          </p:nvGrpSpPr>
          <p:grpSpPr>
            <a:xfrm>
              <a:off x="4231627" y="3923836"/>
              <a:ext cx="4288236" cy="2135606"/>
              <a:chOff x="6665179" y="3606347"/>
              <a:chExt cx="4288236" cy="2135606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65179" y="4307705"/>
                <a:ext cx="915413" cy="1220550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82753" y="3905205"/>
                <a:ext cx="1574803" cy="1800000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429415" y="3606347"/>
                <a:ext cx="1524000" cy="2135606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7216" y="4314466"/>
                <a:ext cx="686560" cy="1220550"/>
              </a:xfrm>
              <a:prstGeom prst="rect">
                <a:avLst/>
              </a:prstGeom>
            </p:spPr>
          </p:pic>
        </p:grpSp>
        <p:grpSp>
          <p:nvGrpSpPr>
            <p:cNvPr id="9" name="群組 8"/>
            <p:cNvGrpSpPr/>
            <p:nvPr/>
          </p:nvGrpSpPr>
          <p:grpSpPr>
            <a:xfrm>
              <a:off x="8626438" y="4351403"/>
              <a:ext cx="2697845" cy="1542582"/>
              <a:chOff x="3883226" y="775797"/>
              <a:chExt cx="2462596" cy="1408070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83226" y="775797"/>
                <a:ext cx="2077657" cy="1168817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1"/>
                </a:solidFill>
              </a:ln>
              <a:effectLst>
                <a:reflection blurRad="12700" stA="23000" endPos="28000" dist="5000" dir="5400000" sy="-100000" algn="bl" rotWithShape="0"/>
              </a:effectLst>
              <a:scene3d>
                <a:camera prst="perspectiveHeroicExtremeLeftFacing" fov="3600000">
                  <a:rot lat="187730" lon="2082867" rev="21426977"/>
                </a:camera>
                <a:lightRig rig="threePt" dir="t"/>
              </a:scene3d>
            </p:spPr>
          </p:pic>
          <p:pic>
            <p:nvPicPr>
              <p:cNvPr id="11" name="圖片 10">
                <a:extLst>
                  <a:ext uri="{FF2B5EF4-FFF2-40B4-BE49-F238E27FC236}">
                    <a16:creationId xmlns="" xmlns:a16="http://schemas.microsoft.com/office/drawing/2014/main" id="{59F741FB-415A-9949-8D74-936AE1C1AF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34135" y="1537529"/>
                <a:ext cx="1132392" cy="578404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1"/>
                </a:solidFill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perspectiveHeroicExtremeLeftFacing" fov="3600000">
                  <a:rot lat="187730" lon="2082867" rev="21426977"/>
                </a:camera>
                <a:lightRig rig="threePt" dir="t"/>
              </a:scene3d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82256" y="1563555"/>
                <a:ext cx="363566" cy="620312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perspectiveHeroicExtremeLeftFacing" fov="3600000">
                  <a:rot lat="187730" lon="2082867" rev="21426977"/>
                </a:camera>
                <a:lightRig rig="threePt" dir="t"/>
              </a:scene3d>
            </p:spPr>
          </p:pic>
        </p:grpSp>
      </p:grpSp>
      <p:sp>
        <p:nvSpPr>
          <p:cNvPr id="17" name="矩形 16"/>
          <p:cNvSpPr/>
          <p:nvPr/>
        </p:nvSpPr>
        <p:spPr>
          <a:xfrm>
            <a:off x="725865" y="3293641"/>
            <a:ext cx="439254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arial" panose="020B0604020202020204" pitchFamily="34" charset="0"/>
              </a:rPr>
              <a:t>台南市仁德區德南路</a:t>
            </a:r>
            <a:r>
              <a:rPr lang="en-US" altLang="zh-TW" dirty="0">
                <a:latin typeface="arial" panose="020B0604020202020204" pitchFamily="34" charset="0"/>
              </a:rPr>
              <a:t>45</a:t>
            </a:r>
            <a:r>
              <a:rPr lang="zh-TW" altLang="en-US" dirty="0">
                <a:latin typeface="arial" panose="020B0604020202020204" pitchFamily="34" charset="0"/>
              </a:rPr>
              <a:t>號之</a:t>
            </a:r>
            <a:r>
              <a:rPr lang="en-US" altLang="zh-TW" dirty="0">
                <a:latin typeface="arial" panose="020B0604020202020204" pitchFamily="34" charset="0"/>
              </a:rPr>
              <a:t>1</a:t>
            </a:r>
            <a:r>
              <a:rPr lang="zh-TW" altLang="en-US" dirty="0" smtClean="0">
                <a:latin typeface="arial" panose="020B0604020202020204" pitchFamily="34" charset="0"/>
              </a:rPr>
              <a:t>號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latin typeface="arial" panose="020B0604020202020204" pitchFamily="34" charset="0"/>
              </a:rPr>
              <a:t>Tel:</a:t>
            </a:r>
            <a:r>
              <a:rPr lang="zh-TW" altLang="en-US" dirty="0" smtClean="0">
                <a:latin typeface="arial" panose="020B0604020202020204" pitchFamily="34" charset="0"/>
              </a:rPr>
              <a:t>       </a:t>
            </a:r>
            <a:r>
              <a:rPr lang="en-US" altLang="zh-TW" dirty="0" smtClean="0">
                <a:latin typeface="arial" panose="020B0604020202020204" pitchFamily="34" charset="0"/>
              </a:rPr>
              <a:t>06-2797211</a:t>
            </a:r>
            <a:r>
              <a:rPr lang="zh-TW" altLang="en-US" dirty="0" smtClean="0">
                <a:latin typeface="arial" panose="020B0604020202020204" pitchFamily="34" charset="0"/>
              </a:rPr>
              <a:t> </a:t>
            </a:r>
            <a:endParaRPr lang="en-US" altLang="zh-TW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</a:rPr>
              <a:t>Mobile:</a:t>
            </a:r>
            <a:r>
              <a:rPr lang="zh-TW" altLang="en-US" dirty="0" smtClean="0">
                <a:latin typeface="arial" panose="020B0604020202020204" pitchFamily="34" charset="0"/>
              </a:rPr>
              <a:t> </a:t>
            </a:r>
            <a:r>
              <a:rPr lang="en-US" altLang="zh-TW" dirty="0" smtClean="0">
                <a:latin typeface="arial" panose="020B0604020202020204" pitchFamily="34" charset="0"/>
              </a:rPr>
              <a:t>0922959225</a:t>
            </a:r>
            <a:endParaRPr lang="en-US" altLang="zh-TW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</a:rPr>
              <a:t/>
            </a:r>
            <a:br>
              <a:rPr lang="en-US" altLang="zh-TW" dirty="0">
                <a:latin typeface="arial" panose="020B0604020202020204" pitchFamily="34" charset="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486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F8E5F9-3E27-4FB9-9E7F-AA69CBB72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647" y="1109141"/>
            <a:ext cx="9144000" cy="1864899"/>
          </a:xfrm>
        </p:spPr>
        <p:txBody>
          <a:bodyPr>
            <a:normAutofit/>
          </a:bodyPr>
          <a:lstStyle/>
          <a:p>
            <a:r>
              <a:rPr lang="en-US" altLang="zh-TW" dirty="0"/>
              <a:t>Smarter. Greener. Together. </a:t>
            </a:r>
            <a:br>
              <a:rPr lang="en-US" altLang="zh-TW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6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/>
              <a:t>電動車來得比你想得快！</a:t>
            </a:r>
          </a:p>
        </p:txBody>
      </p:sp>
      <p:sp>
        <p:nvSpPr>
          <p:cNvPr id="16" name="矩形 15"/>
          <p:cNvSpPr/>
          <p:nvPr/>
        </p:nvSpPr>
        <p:spPr>
          <a:xfrm>
            <a:off x="7870653" y="6479185"/>
            <a:ext cx="29482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資料來源</a:t>
            </a:r>
            <a:r>
              <a:rPr lang="en-US" altLang="zh-TW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zh-TW" altLang="en-US" sz="1050" dirty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https://www.vantagemarketresearch</a:t>
            </a:r>
          </a:p>
        </p:txBody>
      </p:sp>
      <p:graphicFrame>
        <p:nvGraphicFramePr>
          <p:cNvPr id="13" name="圖表 12"/>
          <p:cNvGraphicFramePr/>
          <p:nvPr>
            <p:extLst>
              <p:ext uri="{D42A27DB-BD31-4B8C-83A1-F6EECF244321}">
                <p14:modId xmlns:p14="http://schemas.microsoft.com/office/powerpoint/2010/main" val="3718602885"/>
              </p:ext>
            </p:extLst>
          </p:nvPr>
        </p:nvGraphicFramePr>
        <p:xfrm>
          <a:off x="9357921" y="4257702"/>
          <a:ext cx="2427679" cy="159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群組 7"/>
          <p:cNvGrpSpPr/>
          <p:nvPr/>
        </p:nvGrpSpPr>
        <p:grpSpPr>
          <a:xfrm>
            <a:off x="540292" y="2263678"/>
            <a:ext cx="3899732" cy="845420"/>
            <a:chOff x="257108" y="2500234"/>
            <a:chExt cx="4182916" cy="845420"/>
          </a:xfrm>
        </p:grpSpPr>
        <p:grpSp>
          <p:nvGrpSpPr>
            <p:cNvPr id="6" name="群組 5"/>
            <p:cNvGrpSpPr/>
            <p:nvPr/>
          </p:nvGrpSpPr>
          <p:grpSpPr>
            <a:xfrm>
              <a:off x="257108" y="3016843"/>
              <a:ext cx="4182915" cy="328811"/>
              <a:chOff x="257108" y="3016843"/>
              <a:chExt cx="4182915" cy="328811"/>
            </a:xfrm>
          </p:grpSpPr>
          <p:sp>
            <p:nvSpPr>
              <p:cNvPr id="36" name="＞形箭號 35"/>
              <p:cNvSpPr/>
              <p:nvPr/>
            </p:nvSpPr>
            <p:spPr>
              <a:xfrm>
                <a:off x="257108" y="3016843"/>
                <a:ext cx="4182915" cy="328811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387615" y="3042749"/>
                <a:ext cx="1036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2025</a:t>
                </a:r>
                <a:endPara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1364543" y="3042749"/>
                <a:ext cx="1036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2030</a:t>
                </a:r>
                <a:endPara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2341471" y="3042749"/>
                <a:ext cx="1036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2035</a:t>
                </a:r>
                <a:endPara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3318399" y="3042749"/>
                <a:ext cx="10360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2040</a:t>
                </a:r>
                <a:endParaRPr lang="zh-TW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文字方塊 40"/>
            <p:cNvSpPr txBox="1"/>
            <p:nvPr/>
          </p:nvSpPr>
          <p:spPr>
            <a:xfrm>
              <a:off x="483752" y="2500234"/>
              <a:ext cx="81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2</a:t>
              </a:r>
              <a:endParaRPr lang="zh-TW" altLang="en-US" sz="2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442566" y="2500234"/>
              <a:ext cx="81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9</a:t>
              </a:r>
              <a:endParaRPr lang="zh-TW" altLang="en-US" sz="24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401084" y="2500234"/>
              <a:ext cx="814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10</a:t>
              </a:r>
              <a:endParaRPr lang="zh-TW" altLang="en-US" sz="2400" dirty="0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3304889" y="2500234"/>
              <a:ext cx="1135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chemeClr val="accent5">
                      <a:lumMod val="75000"/>
                    </a:schemeClr>
                  </a:solidFill>
                </a:rPr>
                <a:t>25+</a:t>
              </a:r>
              <a:endParaRPr lang="zh-TW" altLang="en-US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702961" y="3279974"/>
            <a:ext cx="3647476" cy="1414836"/>
            <a:chOff x="494651" y="3212317"/>
            <a:chExt cx="4455545" cy="1728284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364" y="3823280"/>
              <a:ext cx="1611175" cy="373927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8367" y="3263546"/>
              <a:ext cx="707266" cy="389835"/>
            </a:xfrm>
            <a:prstGeom prst="rect">
              <a:avLst/>
            </a:prstGeom>
          </p:spPr>
        </p:pic>
        <p:pic>
          <p:nvPicPr>
            <p:cNvPr id="47" name="圖片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033" y="4292473"/>
              <a:ext cx="1579934" cy="560076"/>
            </a:xfrm>
            <a:prstGeom prst="rect">
              <a:avLst/>
            </a:prstGeom>
          </p:spPr>
        </p:pic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651" y="3263546"/>
              <a:ext cx="954811" cy="344986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634" y="3212317"/>
              <a:ext cx="912546" cy="350312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FF0F1"/>
                </a:clrFrom>
                <a:clrTo>
                  <a:srgbClr val="EFF0F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24525" y="3720333"/>
              <a:ext cx="569864" cy="501481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5072" y="4647147"/>
              <a:ext cx="1165124" cy="293454"/>
            </a:xfrm>
            <a:prstGeom prst="rect">
              <a:avLst/>
            </a:prstGeom>
          </p:spPr>
        </p:pic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6269" y="4344889"/>
              <a:ext cx="1120167" cy="19148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0374" y="3263546"/>
              <a:ext cx="1127490" cy="282578"/>
            </a:xfrm>
            <a:prstGeom prst="rect">
              <a:avLst/>
            </a:prstGeom>
          </p:spPr>
        </p:pic>
      </p:grpSp>
      <p:sp>
        <p:nvSpPr>
          <p:cNvPr id="56" name="矩形 55"/>
          <p:cNvSpPr/>
          <p:nvPr/>
        </p:nvSpPr>
        <p:spPr>
          <a:xfrm>
            <a:off x="4951627" y="4281305"/>
            <a:ext cx="445506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66" fontAlgn="auto">
              <a:lnSpc>
                <a:spcPct val="150000"/>
              </a:lnSpc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zh-TW" altLang="en-US" sz="1800" dirty="0">
                <a:latin typeface="+mj-lt"/>
                <a:ea typeface="+mj-ea"/>
                <a:cs typeface="Arial" panose="020B0604020202020204" pitchFamily="34" charset="0"/>
              </a:rPr>
              <a:t>從各國電動車新車佔比成長曲線推估</a:t>
            </a:r>
            <a:endParaRPr lang="en-US" altLang="zh-TW" sz="1800" dirty="0">
              <a:latin typeface="+mj-lt"/>
              <a:ea typeface="+mj-ea"/>
              <a:cs typeface="Arial" panose="020B0604020202020204" pitchFamily="34" charset="0"/>
            </a:endParaRPr>
          </a:p>
          <a:p>
            <a:pPr defTabSz="685766" fontAlgn="auto">
              <a:lnSpc>
                <a:spcPct val="150000"/>
              </a:lnSpc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zh-TW" altLang="en-US" sz="1800" dirty="0">
                <a:latin typeface="+mj-lt"/>
                <a:ea typeface="+mj-ea"/>
                <a:cs typeface="Arial" panose="020B0604020202020204" pitchFamily="34" charset="0"/>
              </a:rPr>
              <a:t>全台</a:t>
            </a:r>
            <a:r>
              <a:rPr lang="en-US" altLang="zh-TW" sz="1800" dirty="0">
                <a:latin typeface="+mj-lt"/>
                <a:ea typeface="+mj-ea"/>
                <a:cs typeface="Arial" panose="020B0604020202020204" pitchFamily="34" charset="0"/>
              </a:rPr>
              <a:t>EV</a:t>
            </a:r>
            <a:r>
              <a:rPr lang="zh-TW" altLang="en-US" sz="1800" dirty="0">
                <a:latin typeface="+mj-lt"/>
                <a:ea typeface="+mj-ea"/>
                <a:cs typeface="Arial" panose="020B0604020202020204" pitchFamily="34" charset="0"/>
              </a:rPr>
              <a:t>將在 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3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年內增加</a:t>
            </a:r>
            <a:r>
              <a:rPr lang="en-US" altLang="zh-TW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10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萬台 </a:t>
            </a:r>
            <a:r>
              <a:rPr lang="zh-TW" altLang="en-US" sz="1800" dirty="0">
                <a:latin typeface="+mj-lt"/>
                <a:ea typeface="+mj-ea"/>
                <a:cs typeface="Arial" panose="020B0604020202020204" pitchFamily="34" charset="0"/>
              </a:rPr>
              <a:t>以上</a:t>
            </a:r>
            <a:endParaRPr lang="en-US" altLang="zh-TW" sz="1800" dirty="0">
              <a:latin typeface="+mj-lt"/>
              <a:ea typeface="+mj-ea"/>
              <a:cs typeface="Arial" panose="020B0604020202020204" pitchFamily="34" charset="0"/>
            </a:endParaRPr>
          </a:p>
          <a:p>
            <a:pPr defTabSz="685766" fontAlgn="auto">
              <a:lnSpc>
                <a:spcPct val="150000"/>
              </a:lnSpc>
              <a:spcAft>
                <a:spcPts val="0"/>
              </a:spcAft>
              <a:buClr>
                <a:prstClr val="black"/>
              </a:buClr>
              <a:buSzPct val="70000"/>
              <a:defRPr/>
            </a:pPr>
            <a:r>
              <a:rPr lang="en-US" altLang="zh-TW" sz="1800" dirty="0">
                <a:latin typeface="+mj-lt"/>
                <a:ea typeface="+mj-ea"/>
                <a:cs typeface="Arial" panose="020B0604020202020204" pitchFamily="34" charset="0"/>
              </a:rPr>
              <a:t>2026</a:t>
            </a:r>
            <a:r>
              <a:rPr lang="zh-TW" altLang="en-US" sz="1800" dirty="0">
                <a:latin typeface="+mj-lt"/>
                <a:ea typeface="+mj-ea"/>
                <a:cs typeface="Arial" panose="020B0604020202020204" pitchFamily="34" charset="0"/>
              </a:rPr>
              <a:t>年電動車銷量占整體汽車市場約 </a:t>
            </a:r>
            <a:r>
              <a:rPr lang="en-US" altLang="zh-TW" sz="1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10%</a:t>
            </a:r>
            <a:endParaRPr lang="zh-TW" altLang="en-US" sz="18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31161"/>
              </p:ext>
            </p:extLst>
          </p:nvPr>
        </p:nvGraphicFramePr>
        <p:xfrm>
          <a:off x="5018291" y="2198066"/>
          <a:ext cx="676731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2955">
                  <a:extLst>
                    <a:ext uri="{9D8B030D-6E8A-4147-A177-3AD203B41FA5}">
                      <a16:colId xmlns="" xmlns:a16="http://schemas.microsoft.com/office/drawing/2014/main" val="2239499715"/>
                    </a:ext>
                  </a:extLst>
                </a:gridCol>
                <a:gridCol w="5914355">
                  <a:extLst>
                    <a:ext uri="{9D8B030D-6E8A-4147-A177-3AD203B41FA5}">
                      <a16:colId xmlns="" xmlns:a16="http://schemas.microsoft.com/office/drawing/2014/main" val="2352753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2025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挪威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786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2030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丹麥、冰島、瑞典、英國、德國、新加坡</a:t>
                      </a:r>
                      <a:r>
                        <a:rPr lang="en-US" altLang="zh-TW" dirty="0"/>
                        <a:t>…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8960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2035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中國、日本、韓國、美國、義大利</a:t>
                      </a:r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8065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2040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台灣</a:t>
                      </a:r>
                      <a:r>
                        <a:rPr lang="zh-TW" altLang="en-US" dirty="0"/>
                        <a:t>、法國、芬蘭、波瀾、奧地利、土耳其、西班牙</a:t>
                      </a:r>
                      <a:r>
                        <a:rPr lang="en-US" altLang="zh-TW" dirty="0"/>
                        <a:t>…</a:t>
                      </a:r>
                      <a:endParaRPr lang="zh-TW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059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2050</a:t>
                      </a:r>
                      <a:endParaRPr lang="zh-TW" altLang="en-US" dirty="0"/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印尼、哥斯大黎加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1048321"/>
                  </a:ext>
                </a:extLst>
              </a:tr>
            </a:tbl>
          </a:graphicData>
        </a:graphic>
      </p:graphicFrame>
      <p:sp>
        <p:nvSpPr>
          <p:cNvPr id="31" name="圓角矩形 30"/>
          <p:cNvSpPr/>
          <p:nvPr/>
        </p:nvSpPr>
        <p:spPr>
          <a:xfrm>
            <a:off x="540292" y="1522587"/>
            <a:ext cx="3899730" cy="48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zh-TW" altLang="en-US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車廠宣告停售燃油車</a:t>
            </a:r>
          </a:p>
        </p:txBody>
      </p:sp>
      <p:sp>
        <p:nvSpPr>
          <p:cNvPr id="34" name="圓角矩形 33"/>
          <p:cNvSpPr/>
          <p:nvPr/>
        </p:nvSpPr>
        <p:spPr>
          <a:xfrm>
            <a:off x="5018291" y="1522587"/>
            <a:ext cx="6767309" cy="48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zh-TW" altLang="en-US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世界各國宣告禁售燃油車之年限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4695825" y="1762587"/>
            <a:ext cx="0" cy="44003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503942" y="4952183"/>
            <a:ext cx="3856295" cy="1312713"/>
            <a:chOff x="406400" y="4952183"/>
            <a:chExt cx="3856295" cy="1312713"/>
          </a:xfrm>
        </p:grpSpPr>
        <p:grpSp>
          <p:nvGrpSpPr>
            <p:cNvPr id="14" name="群組 13"/>
            <p:cNvGrpSpPr/>
            <p:nvPr/>
          </p:nvGrpSpPr>
          <p:grpSpPr>
            <a:xfrm>
              <a:off x="661964" y="5129508"/>
              <a:ext cx="3600731" cy="958062"/>
              <a:chOff x="540292" y="5086127"/>
              <a:chExt cx="3600731" cy="107636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540292" y="5086127"/>
                <a:ext cx="3600731" cy="1076363"/>
              </a:xfrm>
              <a:prstGeom prst="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1451081" y="5157505"/>
                <a:ext cx="2640067" cy="93360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0"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安裝充電樁的需求</a:t>
                </a:r>
                <a:endParaRPr kumimoji="0"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r>
                  <a:rPr kumimoji="0" lang="zh-TW" altLang="en-US" b="1" dirty="0"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也將隨之增加</a:t>
                </a:r>
                <a:endParaRPr kumimoji="0" lang="en-US" altLang="zh-TW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400" y="4952183"/>
              <a:ext cx="1312713" cy="1312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50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/>
          <p:cNvGrpSpPr/>
          <p:nvPr/>
        </p:nvGrpSpPr>
        <p:grpSpPr>
          <a:xfrm>
            <a:off x="642941" y="3063529"/>
            <a:ext cx="3456000" cy="3206380"/>
            <a:chOff x="642941" y="3063529"/>
            <a:chExt cx="3456000" cy="3206380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941" y="3586480"/>
              <a:ext cx="3456000" cy="1718084"/>
            </a:xfrm>
            <a:prstGeom prst="rect">
              <a:avLst/>
            </a:prstGeom>
          </p:spPr>
        </p:pic>
        <p:grpSp>
          <p:nvGrpSpPr>
            <p:cNvPr id="11" name="群組 10"/>
            <p:cNvGrpSpPr/>
            <p:nvPr/>
          </p:nvGrpSpPr>
          <p:grpSpPr>
            <a:xfrm>
              <a:off x="642941" y="3063529"/>
              <a:ext cx="3456000" cy="3206380"/>
              <a:chOff x="247573" y="2277303"/>
              <a:chExt cx="2592000" cy="2404785"/>
            </a:xfrm>
          </p:grpSpPr>
          <p:sp>
            <p:nvSpPr>
              <p:cNvPr id="87" name="Freeform 18"/>
              <p:cNvSpPr>
                <a:spLocks/>
              </p:cNvSpPr>
              <p:nvPr/>
            </p:nvSpPr>
            <p:spPr bwMode="auto">
              <a:xfrm>
                <a:off x="247573" y="2277303"/>
                <a:ext cx="2592000" cy="298967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xtLst/>
            </p:spPr>
            <p:txBody>
              <a:bodyPr vert="horz" wrap="square" lIns="121920" tIns="60960" rIns="121920" bIns="60960" numCol="1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b="1" dirty="0">
                    <a:solidFill>
                      <a:srgbClr val="F79646">
                        <a:lumMod val="75000"/>
                      </a:srgb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charset="0"/>
                  </a:rPr>
                  <a:t>家用充電</a:t>
                </a:r>
                <a:endParaRPr kumimoji="1" lang="en-US" altLang="zh-TW" b="1" dirty="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charset="0"/>
                </a:endParaRPr>
              </a:p>
            </p:txBody>
          </p:sp>
          <p:grpSp>
            <p:nvGrpSpPr>
              <p:cNvPr id="10" name="群組 9"/>
              <p:cNvGrpSpPr/>
              <p:nvPr/>
            </p:nvGrpSpPr>
            <p:grpSpPr>
              <a:xfrm>
                <a:off x="324813" y="4058840"/>
                <a:ext cx="2437521" cy="623248"/>
                <a:chOff x="277181" y="4114157"/>
                <a:chExt cx="2437521" cy="623248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277181" y="4114157"/>
                  <a:ext cx="1096957" cy="623248"/>
                </a:xfrm>
                <a:prstGeom prst="rect">
                  <a:avLst/>
                </a:prstGeom>
                <a:solidFill>
                  <a:schemeClr val="bg1">
                    <a:alpha val="6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TW" altLang="en-US" sz="1600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平均占比</a:t>
                  </a:r>
                  <a:endParaRPr lang="en-US" altLang="zh-TW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endParaRPr>
                </a:p>
                <a:p>
                  <a:pPr>
                    <a:defRPr/>
                  </a:pPr>
                  <a:r>
                    <a:rPr lang="en-US" altLang="zh-TW" sz="3200" b="1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</a:rPr>
                    <a:t>60%</a:t>
                  </a:r>
                </a:p>
              </p:txBody>
            </p:sp>
            <p:sp>
              <p:nvSpPr>
                <p:cNvPr id="88" name="文字方塊 87"/>
                <p:cNvSpPr txBox="1"/>
                <p:nvPr/>
              </p:nvSpPr>
              <p:spPr>
                <a:xfrm>
                  <a:off x="1114073" y="4114157"/>
                  <a:ext cx="1600629" cy="6232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28594" indent="-228594" defTabSz="914377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kumimoji="1" lang="zh-TW" altLang="en-US" sz="16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獨棟住宅、透天厝</a:t>
                  </a:r>
                  <a:endParaRPr kumimoji="1"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pPr marL="228594" indent="-228594" defTabSz="914377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kumimoji="1" lang="zh-TW" altLang="en-US" sz="16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公寓大樓</a:t>
                  </a:r>
                  <a:endParaRPr kumimoji="1"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  <a:p>
                  <a:pPr marL="228594" indent="-228594" defTabSz="914377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kumimoji="1" lang="zh-TW" altLang="en-US" sz="16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微軟正黑體" panose="020B0604030504040204" pitchFamily="34" charset="-120"/>
                      <a:cs typeface="Arial" panose="020B0604020202020204" pitchFamily="34" charset="0"/>
                    </a:rPr>
                    <a:t>社區型住宅</a:t>
                  </a:r>
                  <a:endParaRPr kumimoji="1" lang="en-US" altLang="zh-TW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" name="群組 4"/>
          <p:cNvGrpSpPr/>
          <p:nvPr/>
        </p:nvGrpSpPr>
        <p:grpSpPr>
          <a:xfrm>
            <a:off x="623999" y="1388568"/>
            <a:ext cx="10944000" cy="1333155"/>
            <a:chOff x="623999" y="1393827"/>
            <a:chExt cx="10944000" cy="1333155"/>
          </a:xfrm>
        </p:grpSpPr>
        <p:sp>
          <p:nvSpPr>
            <p:cNvPr id="47" name="矩形 46"/>
            <p:cNvSpPr/>
            <p:nvPr/>
          </p:nvSpPr>
          <p:spPr>
            <a:xfrm>
              <a:off x="623999" y="2101354"/>
              <a:ext cx="10857963" cy="625628"/>
            </a:xfrm>
            <a:prstGeom prst="rect">
              <a:avLst/>
            </a:prstGeom>
            <a:gradFill>
              <a:gsLst>
                <a:gs pos="100000">
                  <a:schemeClr val="bg2">
                    <a:lumMod val="95000"/>
                  </a:schemeClr>
                </a:gs>
                <a:gs pos="0">
                  <a:schemeClr val="bg1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623999" y="1393827"/>
              <a:ext cx="10944000" cy="1213999"/>
              <a:chOff x="463225" y="1096730"/>
              <a:chExt cx="8208000" cy="910499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535247" y="1096730"/>
                <a:ext cx="7841823" cy="910499"/>
                <a:chOff x="535247" y="1096730"/>
                <a:chExt cx="7841823" cy="910499"/>
              </a:xfrm>
            </p:grpSpPr>
            <p:grpSp>
              <p:nvGrpSpPr>
                <p:cNvPr id="14" name="群組 13"/>
                <p:cNvGrpSpPr/>
                <p:nvPr/>
              </p:nvGrpSpPr>
              <p:grpSpPr>
                <a:xfrm>
                  <a:off x="535247" y="1096730"/>
                  <a:ext cx="7841823" cy="910499"/>
                  <a:chOff x="535247" y="1067737"/>
                  <a:chExt cx="7841823" cy="910499"/>
                </a:xfrm>
              </p:grpSpPr>
              <p:pic>
                <p:nvPicPr>
                  <p:cNvPr id="72" name="Picture 7" descr="C:\Users\zoe.sun\Desktop\micro-grid 小圖\icon-05.png">
                    <a:extLst>
                      <a:ext uri="{FF2B5EF4-FFF2-40B4-BE49-F238E27FC236}">
                        <a16:creationId xmlns="" xmlns:a16="http://schemas.microsoft.com/office/drawing/2014/main" id="{090620C3-5538-834E-B6F2-C4567A0C35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biLevel thresh="7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829548" y="1175804"/>
                    <a:ext cx="599492" cy="43315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0" name="Picture 11" descr="C:\Users\zoe.sun\Desktop\micro-grid 小圖\icon-08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biLevel thresh="7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0833" t="14002" r="8881" b="19033"/>
                  <a:stretch/>
                </p:blipFill>
                <p:spPr bwMode="auto">
                  <a:xfrm>
                    <a:off x="2243678" y="1085217"/>
                    <a:ext cx="805376" cy="5237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4" descr="C:\Users\zoe.sun\Desktop\micro-grid 小圖\icon-0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biLevel thresh="7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647314" y="1067737"/>
                    <a:ext cx="592211" cy="5986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0" name="文字方塊 39"/>
                  <p:cNvSpPr txBox="1"/>
                  <p:nvPr/>
                </p:nvSpPr>
                <p:spPr>
                  <a:xfrm>
                    <a:off x="535247" y="1693494"/>
                    <a:ext cx="855042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zh-TW" altLang="en-US" sz="1867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滿電出門</a:t>
                    </a:r>
                  </a:p>
                </p:txBody>
              </p:sp>
              <p:sp>
                <p:nvSpPr>
                  <p:cNvPr id="41" name="文字方塊 40"/>
                  <p:cNvSpPr txBox="1"/>
                  <p:nvPr/>
                </p:nvSpPr>
                <p:spPr>
                  <a:xfrm>
                    <a:off x="2225444" y="1687235"/>
                    <a:ext cx="1213313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zh-TW" altLang="en-US" sz="1867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上班時間補電</a:t>
                    </a:r>
                  </a:p>
                </p:txBody>
              </p:sp>
              <p:sp>
                <p:nvSpPr>
                  <p:cNvPr id="43" name="文字方塊 42"/>
                  <p:cNvSpPr txBox="1"/>
                  <p:nvPr/>
                </p:nvSpPr>
                <p:spPr>
                  <a:xfrm>
                    <a:off x="4027946" y="1681619"/>
                    <a:ext cx="855042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zh-TW" altLang="en-US" sz="1867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商場補電</a:t>
                    </a:r>
                  </a:p>
                </p:txBody>
              </p:sp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6984622" y="1693494"/>
                    <a:ext cx="1392448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zh-TW" altLang="en-US" sz="1867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晚上回家充滿電</a:t>
                    </a:r>
                  </a:p>
                </p:txBody>
              </p:sp>
              <p:grpSp>
                <p:nvGrpSpPr>
                  <p:cNvPr id="37" name="群組 36"/>
                  <p:cNvGrpSpPr/>
                  <p:nvPr/>
                </p:nvGrpSpPr>
                <p:grpSpPr>
                  <a:xfrm flipH="1">
                    <a:off x="972212" y="1352042"/>
                    <a:ext cx="592242" cy="153756"/>
                    <a:chOff x="6938553" y="4440626"/>
                    <a:chExt cx="426772" cy="110797"/>
                  </a:xfrm>
                </p:grpSpPr>
                <p:sp>
                  <p:nvSpPr>
                    <p:cNvPr id="56" name="Freeform 87"/>
                    <p:cNvSpPr>
                      <a:spLocks/>
                    </p:cNvSpPr>
                    <p:nvPr/>
                  </p:nvSpPr>
                  <p:spPr bwMode="auto">
                    <a:xfrm flipH="1">
                      <a:off x="6938553" y="4440626"/>
                      <a:ext cx="426772" cy="110797"/>
                    </a:xfrm>
                    <a:custGeom>
                      <a:avLst/>
                      <a:gdLst>
                        <a:gd name="T0" fmla="*/ 0 w 624"/>
                        <a:gd name="T1" fmla="*/ 126 h 162"/>
                        <a:gd name="T2" fmla="*/ 4 w 624"/>
                        <a:gd name="T3" fmla="*/ 132 h 162"/>
                        <a:gd name="T4" fmla="*/ 18 w 624"/>
                        <a:gd name="T5" fmla="*/ 144 h 162"/>
                        <a:gd name="T6" fmla="*/ 38 w 624"/>
                        <a:gd name="T7" fmla="*/ 150 h 162"/>
                        <a:gd name="T8" fmla="*/ 80 w 624"/>
                        <a:gd name="T9" fmla="*/ 156 h 162"/>
                        <a:gd name="T10" fmla="*/ 76 w 624"/>
                        <a:gd name="T11" fmla="*/ 146 h 162"/>
                        <a:gd name="T12" fmla="*/ 74 w 624"/>
                        <a:gd name="T13" fmla="*/ 134 h 162"/>
                        <a:gd name="T14" fmla="*/ 80 w 624"/>
                        <a:gd name="T15" fmla="*/ 112 h 162"/>
                        <a:gd name="T16" fmla="*/ 90 w 624"/>
                        <a:gd name="T17" fmla="*/ 96 h 162"/>
                        <a:gd name="T18" fmla="*/ 108 w 624"/>
                        <a:gd name="T19" fmla="*/ 84 h 162"/>
                        <a:gd name="T20" fmla="*/ 128 w 624"/>
                        <a:gd name="T21" fmla="*/ 80 h 162"/>
                        <a:gd name="T22" fmla="*/ 140 w 624"/>
                        <a:gd name="T23" fmla="*/ 82 h 162"/>
                        <a:gd name="T24" fmla="*/ 158 w 624"/>
                        <a:gd name="T25" fmla="*/ 90 h 162"/>
                        <a:gd name="T26" fmla="*/ 172 w 624"/>
                        <a:gd name="T27" fmla="*/ 104 h 162"/>
                        <a:gd name="T28" fmla="*/ 182 w 624"/>
                        <a:gd name="T29" fmla="*/ 122 h 162"/>
                        <a:gd name="T30" fmla="*/ 182 w 624"/>
                        <a:gd name="T31" fmla="*/ 134 h 162"/>
                        <a:gd name="T32" fmla="*/ 174 w 624"/>
                        <a:gd name="T33" fmla="*/ 162 h 162"/>
                        <a:gd name="T34" fmla="*/ 484 w 624"/>
                        <a:gd name="T35" fmla="*/ 162 h 162"/>
                        <a:gd name="T36" fmla="*/ 478 w 624"/>
                        <a:gd name="T37" fmla="*/ 148 h 162"/>
                        <a:gd name="T38" fmla="*/ 476 w 624"/>
                        <a:gd name="T39" fmla="*/ 134 h 162"/>
                        <a:gd name="T40" fmla="*/ 482 w 624"/>
                        <a:gd name="T41" fmla="*/ 112 h 162"/>
                        <a:gd name="T42" fmla="*/ 492 w 624"/>
                        <a:gd name="T43" fmla="*/ 96 h 162"/>
                        <a:gd name="T44" fmla="*/ 510 w 624"/>
                        <a:gd name="T45" fmla="*/ 84 h 162"/>
                        <a:gd name="T46" fmla="*/ 530 w 624"/>
                        <a:gd name="T47" fmla="*/ 80 h 162"/>
                        <a:gd name="T48" fmla="*/ 542 w 624"/>
                        <a:gd name="T49" fmla="*/ 82 h 162"/>
                        <a:gd name="T50" fmla="*/ 560 w 624"/>
                        <a:gd name="T51" fmla="*/ 90 h 162"/>
                        <a:gd name="T52" fmla="*/ 574 w 624"/>
                        <a:gd name="T53" fmla="*/ 104 h 162"/>
                        <a:gd name="T54" fmla="*/ 582 w 624"/>
                        <a:gd name="T55" fmla="*/ 122 h 162"/>
                        <a:gd name="T56" fmla="*/ 584 w 624"/>
                        <a:gd name="T57" fmla="*/ 134 h 162"/>
                        <a:gd name="T58" fmla="*/ 576 w 624"/>
                        <a:gd name="T59" fmla="*/ 162 h 162"/>
                        <a:gd name="T60" fmla="*/ 580 w 624"/>
                        <a:gd name="T61" fmla="*/ 162 h 162"/>
                        <a:gd name="T62" fmla="*/ 588 w 624"/>
                        <a:gd name="T63" fmla="*/ 160 h 162"/>
                        <a:gd name="T64" fmla="*/ 594 w 624"/>
                        <a:gd name="T65" fmla="*/ 160 h 162"/>
                        <a:gd name="T66" fmla="*/ 600 w 624"/>
                        <a:gd name="T67" fmla="*/ 158 h 162"/>
                        <a:gd name="T68" fmla="*/ 606 w 624"/>
                        <a:gd name="T69" fmla="*/ 156 h 162"/>
                        <a:gd name="T70" fmla="*/ 614 w 624"/>
                        <a:gd name="T71" fmla="*/ 148 h 162"/>
                        <a:gd name="T72" fmla="*/ 616 w 624"/>
                        <a:gd name="T73" fmla="*/ 138 h 162"/>
                        <a:gd name="T74" fmla="*/ 616 w 624"/>
                        <a:gd name="T75" fmla="*/ 130 h 162"/>
                        <a:gd name="T76" fmla="*/ 624 w 624"/>
                        <a:gd name="T77" fmla="*/ 108 h 162"/>
                        <a:gd name="T78" fmla="*/ 624 w 624"/>
                        <a:gd name="T79" fmla="*/ 100 h 162"/>
                        <a:gd name="T80" fmla="*/ 618 w 624"/>
                        <a:gd name="T81" fmla="*/ 90 h 162"/>
                        <a:gd name="T82" fmla="*/ 596 w 624"/>
                        <a:gd name="T83" fmla="*/ 78 h 162"/>
                        <a:gd name="T84" fmla="*/ 586 w 624"/>
                        <a:gd name="T85" fmla="*/ 74 h 162"/>
                        <a:gd name="T86" fmla="*/ 522 w 624"/>
                        <a:gd name="T87" fmla="*/ 58 h 162"/>
                        <a:gd name="T88" fmla="*/ 478 w 624"/>
                        <a:gd name="T89" fmla="*/ 52 h 162"/>
                        <a:gd name="T90" fmla="*/ 434 w 624"/>
                        <a:gd name="T91" fmla="*/ 48 h 162"/>
                        <a:gd name="T92" fmla="*/ 422 w 624"/>
                        <a:gd name="T93" fmla="*/ 44 h 162"/>
                        <a:gd name="T94" fmla="*/ 410 w 624"/>
                        <a:gd name="T95" fmla="*/ 38 h 162"/>
                        <a:gd name="T96" fmla="*/ 374 w 624"/>
                        <a:gd name="T97" fmla="*/ 22 h 162"/>
                        <a:gd name="T98" fmla="*/ 346 w 624"/>
                        <a:gd name="T99" fmla="*/ 12 h 162"/>
                        <a:gd name="T100" fmla="*/ 284 w 624"/>
                        <a:gd name="T101" fmla="*/ 2 h 162"/>
                        <a:gd name="T102" fmla="*/ 254 w 624"/>
                        <a:gd name="T103" fmla="*/ 0 h 162"/>
                        <a:gd name="T104" fmla="*/ 164 w 624"/>
                        <a:gd name="T105" fmla="*/ 4 h 162"/>
                        <a:gd name="T106" fmla="*/ 78 w 624"/>
                        <a:gd name="T107" fmla="*/ 26 h 162"/>
                        <a:gd name="T108" fmla="*/ 46 w 624"/>
                        <a:gd name="T109" fmla="*/ 34 h 162"/>
                        <a:gd name="T110" fmla="*/ 22 w 624"/>
                        <a:gd name="T111" fmla="*/ 44 h 162"/>
                        <a:gd name="T112" fmla="*/ 18 w 624"/>
                        <a:gd name="T113" fmla="*/ 48 h 162"/>
                        <a:gd name="T114" fmla="*/ 12 w 624"/>
                        <a:gd name="T115" fmla="*/ 56 h 162"/>
                        <a:gd name="T116" fmla="*/ 12 w 624"/>
                        <a:gd name="T117" fmla="*/ 74 h 162"/>
                        <a:gd name="T118" fmla="*/ 12 w 624"/>
                        <a:gd name="T119" fmla="*/ 84 h 162"/>
                        <a:gd name="T120" fmla="*/ 6 w 624"/>
                        <a:gd name="T121" fmla="*/ 102 h 162"/>
                        <a:gd name="T122" fmla="*/ 0 w 624"/>
                        <a:gd name="T123" fmla="*/ 122 h 1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24" h="162">
                          <a:moveTo>
                            <a:pt x="0" y="126"/>
                          </a:moveTo>
                          <a:lnTo>
                            <a:pt x="0" y="126"/>
                          </a:lnTo>
                          <a:lnTo>
                            <a:pt x="4" y="132"/>
                          </a:lnTo>
                          <a:lnTo>
                            <a:pt x="4" y="132"/>
                          </a:lnTo>
                          <a:lnTo>
                            <a:pt x="10" y="138"/>
                          </a:lnTo>
                          <a:lnTo>
                            <a:pt x="18" y="144"/>
                          </a:lnTo>
                          <a:lnTo>
                            <a:pt x="28" y="148"/>
                          </a:lnTo>
                          <a:lnTo>
                            <a:pt x="38" y="150"/>
                          </a:lnTo>
                          <a:lnTo>
                            <a:pt x="60" y="154"/>
                          </a:lnTo>
                          <a:lnTo>
                            <a:pt x="80" y="156"/>
                          </a:lnTo>
                          <a:lnTo>
                            <a:pt x="80" y="156"/>
                          </a:lnTo>
                          <a:lnTo>
                            <a:pt x="76" y="146"/>
                          </a:lnTo>
                          <a:lnTo>
                            <a:pt x="74" y="134"/>
                          </a:lnTo>
                          <a:lnTo>
                            <a:pt x="74" y="134"/>
                          </a:lnTo>
                          <a:lnTo>
                            <a:pt x="76" y="122"/>
                          </a:lnTo>
                          <a:lnTo>
                            <a:pt x="80" y="112"/>
                          </a:lnTo>
                          <a:lnTo>
                            <a:pt x="84" y="104"/>
                          </a:lnTo>
                          <a:lnTo>
                            <a:pt x="90" y="96"/>
                          </a:lnTo>
                          <a:lnTo>
                            <a:pt x="98" y="90"/>
                          </a:lnTo>
                          <a:lnTo>
                            <a:pt x="108" y="84"/>
                          </a:lnTo>
                          <a:lnTo>
                            <a:pt x="118" y="82"/>
                          </a:lnTo>
                          <a:lnTo>
                            <a:pt x="128" y="80"/>
                          </a:lnTo>
                          <a:lnTo>
                            <a:pt x="128" y="80"/>
                          </a:lnTo>
                          <a:lnTo>
                            <a:pt x="140" y="82"/>
                          </a:lnTo>
                          <a:lnTo>
                            <a:pt x="150" y="84"/>
                          </a:lnTo>
                          <a:lnTo>
                            <a:pt x="158" y="90"/>
                          </a:lnTo>
                          <a:lnTo>
                            <a:pt x="166" y="96"/>
                          </a:lnTo>
                          <a:lnTo>
                            <a:pt x="172" y="104"/>
                          </a:lnTo>
                          <a:lnTo>
                            <a:pt x="178" y="112"/>
                          </a:lnTo>
                          <a:lnTo>
                            <a:pt x="182" y="122"/>
                          </a:lnTo>
                          <a:lnTo>
                            <a:pt x="182" y="134"/>
                          </a:lnTo>
                          <a:lnTo>
                            <a:pt x="182" y="134"/>
                          </a:lnTo>
                          <a:lnTo>
                            <a:pt x="180" y="148"/>
                          </a:lnTo>
                          <a:lnTo>
                            <a:pt x="174" y="162"/>
                          </a:lnTo>
                          <a:lnTo>
                            <a:pt x="188" y="162"/>
                          </a:lnTo>
                          <a:lnTo>
                            <a:pt x="484" y="162"/>
                          </a:lnTo>
                          <a:lnTo>
                            <a:pt x="484" y="162"/>
                          </a:lnTo>
                          <a:lnTo>
                            <a:pt x="478" y="148"/>
                          </a:lnTo>
                          <a:lnTo>
                            <a:pt x="476" y="134"/>
                          </a:lnTo>
                          <a:lnTo>
                            <a:pt x="476" y="134"/>
                          </a:lnTo>
                          <a:lnTo>
                            <a:pt x="478" y="122"/>
                          </a:lnTo>
                          <a:lnTo>
                            <a:pt x="482" y="112"/>
                          </a:lnTo>
                          <a:lnTo>
                            <a:pt x="486" y="104"/>
                          </a:lnTo>
                          <a:lnTo>
                            <a:pt x="492" y="96"/>
                          </a:lnTo>
                          <a:lnTo>
                            <a:pt x="500" y="90"/>
                          </a:lnTo>
                          <a:lnTo>
                            <a:pt x="510" y="84"/>
                          </a:lnTo>
                          <a:lnTo>
                            <a:pt x="520" y="82"/>
                          </a:lnTo>
                          <a:lnTo>
                            <a:pt x="530" y="80"/>
                          </a:lnTo>
                          <a:lnTo>
                            <a:pt x="530" y="80"/>
                          </a:lnTo>
                          <a:lnTo>
                            <a:pt x="542" y="82"/>
                          </a:lnTo>
                          <a:lnTo>
                            <a:pt x="552" y="84"/>
                          </a:lnTo>
                          <a:lnTo>
                            <a:pt x="560" y="90"/>
                          </a:lnTo>
                          <a:lnTo>
                            <a:pt x="568" y="96"/>
                          </a:lnTo>
                          <a:lnTo>
                            <a:pt x="574" y="104"/>
                          </a:lnTo>
                          <a:lnTo>
                            <a:pt x="580" y="112"/>
                          </a:lnTo>
                          <a:lnTo>
                            <a:pt x="582" y="122"/>
                          </a:lnTo>
                          <a:lnTo>
                            <a:pt x="584" y="134"/>
                          </a:lnTo>
                          <a:lnTo>
                            <a:pt x="584" y="134"/>
                          </a:lnTo>
                          <a:lnTo>
                            <a:pt x="582" y="148"/>
                          </a:lnTo>
                          <a:lnTo>
                            <a:pt x="576" y="162"/>
                          </a:lnTo>
                          <a:lnTo>
                            <a:pt x="576" y="162"/>
                          </a:lnTo>
                          <a:lnTo>
                            <a:pt x="580" y="162"/>
                          </a:lnTo>
                          <a:lnTo>
                            <a:pt x="580" y="162"/>
                          </a:lnTo>
                          <a:lnTo>
                            <a:pt x="588" y="160"/>
                          </a:lnTo>
                          <a:lnTo>
                            <a:pt x="588" y="160"/>
                          </a:lnTo>
                          <a:lnTo>
                            <a:pt x="594" y="160"/>
                          </a:lnTo>
                          <a:lnTo>
                            <a:pt x="594" y="160"/>
                          </a:lnTo>
                          <a:lnTo>
                            <a:pt x="600" y="158"/>
                          </a:lnTo>
                          <a:lnTo>
                            <a:pt x="606" y="156"/>
                          </a:lnTo>
                          <a:lnTo>
                            <a:pt x="606" y="156"/>
                          </a:lnTo>
                          <a:lnTo>
                            <a:pt x="612" y="152"/>
                          </a:lnTo>
                          <a:lnTo>
                            <a:pt x="614" y="148"/>
                          </a:lnTo>
                          <a:lnTo>
                            <a:pt x="614" y="148"/>
                          </a:lnTo>
                          <a:lnTo>
                            <a:pt x="616" y="138"/>
                          </a:lnTo>
                          <a:lnTo>
                            <a:pt x="616" y="130"/>
                          </a:lnTo>
                          <a:lnTo>
                            <a:pt x="616" y="130"/>
                          </a:lnTo>
                          <a:lnTo>
                            <a:pt x="622" y="114"/>
                          </a:lnTo>
                          <a:lnTo>
                            <a:pt x="624" y="108"/>
                          </a:lnTo>
                          <a:lnTo>
                            <a:pt x="624" y="100"/>
                          </a:lnTo>
                          <a:lnTo>
                            <a:pt x="624" y="100"/>
                          </a:lnTo>
                          <a:lnTo>
                            <a:pt x="622" y="96"/>
                          </a:lnTo>
                          <a:lnTo>
                            <a:pt x="618" y="90"/>
                          </a:lnTo>
                          <a:lnTo>
                            <a:pt x="608" y="84"/>
                          </a:lnTo>
                          <a:lnTo>
                            <a:pt x="596" y="78"/>
                          </a:lnTo>
                          <a:lnTo>
                            <a:pt x="586" y="74"/>
                          </a:lnTo>
                          <a:lnTo>
                            <a:pt x="586" y="74"/>
                          </a:lnTo>
                          <a:lnTo>
                            <a:pt x="554" y="64"/>
                          </a:lnTo>
                          <a:lnTo>
                            <a:pt x="522" y="58"/>
                          </a:lnTo>
                          <a:lnTo>
                            <a:pt x="522" y="58"/>
                          </a:lnTo>
                          <a:lnTo>
                            <a:pt x="478" y="52"/>
                          </a:lnTo>
                          <a:lnTo>
                            <a:pt x="434" y="48"/>
                          </a:lnTo>
                          <a:lnTo>
                            <a:pt x="434" y="48"/>
                          </a:lnTo>
                          <a:lnTo>
                            <a:pt x="428" y="46"/>
                          </a:lnTo>
                          <a:lnTo>
                            <a:pt x="422" y="44"/>
                          </a:lnTo>
                          <a:lnTo>
                            <a:pt x="410" y="38"/>
                          </a:lnTo>
                          <a:lnTo>
                            <a:pt x="410" y="38"/>
                          </a:lnTo>
                          <a:lnTo>
                            <a:pt x="392" y="30"/>
                          </a:lnTo>
                          <a:lnTo>
                            <a:pt x="374" y="22"/>
                          </a:lnTo>
                          <a:lnTo>
                            <a:pt x="374" y="22"/>
                          </a:lnTo>
                          <a:lnTo>
                            <a:pt x="346" y="12"/>
                          </a:lnTo>
                          <a:lnTo>
                            <a:pt x="316" y="6"/>
                          </a:lnTo>
                          <a:lnTo>
                            <a:pt x="284" y="2"/>
                          </a:lnTo>
                          <a:lnTo>
                            <a:pt x="254" y="0"/>
                          </a:lnTo>
                          <a:lnTo>
                            <a:pt x="254" y="0"/>
                          </a:lnTo>
                          <a:lnTo>
                            <a:pt x="208" y="0"/>
                          </a:lnTo>
                          <a:lnTo>
                            <a:pt x="164" y="4"/>
                          </a:lnTo>
                          <a:lnTo>
                            <a:pt x="120" y="14"/>
                          </a:lnTo>
                          <a:lnTo>
                            <a:pt x="78" y="26"/>
                          </a:lnTo>
                          <a:lnTo>
                            <a:pt x="78" y="26"/>
                          </a:lnTo>
                          <a:lnTo>
                            <a:pt x="46" y="34"/>
                          </a:lnTo>
                          <a:lnTo>
                            <a:pt x="30" y="40"/>
                          </a:lnTo>
                          <a:lnTo>
                            <a:pt x="22" y="44"/>
                          </a:lnTo>
                          <a:lnTo>
                            <a:pt x="18" y="48"/>
                          </a:lnTo>
                          <a:lnTo>
                            <a:pt x="18" y="48"/>
                          </a:lnTo>
                          <a:lnTo>
                            <a:pt x="14" y="52"/>
                          </a:lnTo>
                          <a:lnTo>
                            <a:pt x="12" y="56"/>
                          </a:lnTo>
                          <a:lnTo>
                            <a:pt x="12" y="64"/>
                          </a:lnTo>
                          <a:lnTo>
                            <a:pt x="12" y="74"/>
                          </a:lnTo>
                          <a:lnTo>
                            <a:pt x="12" y="84"/>
                          </a:lnTo>
                          <a:lnTo>
                            <a:pt x="12" y="84"/>
                          </a:lnTo>
                          <a:lnTo>
                            <a:pt x="8" y="94"/>
                          </a:lnTo>
                          <a:lnTo>
                            <a:pt x="6" y="102"/>
                          </a:lnTo>
                          <a:lnTo>
                            <a:pt x="2" y="112"/>
                          </a:lnTo>
                          <a:lnTo>
                            <a:pt x="0" y="122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7" name="Freeform 88"/>
                    <p:cNvSpPr>
                      <a:spLocks/>
                    </p:cNvSpPr>
                    <p:nvPr/>
                  </p:nvSpPr>
                  <p:spPr bwMode="auto">
                    <a:xfrm flipH="1">
                      <a:off x="7093122" y="4447465"/>
                      <a:ext cx="101221" cy="28726"/>
                    </a:xfrm>
                    <a:custGeom>
                      <a:avLst/>
                      <a:gdLst>
                        <a:gd name="T0" fmla="*/ 8 w 148"/>
                        <a:gd name="T1" fmla="*/ 22 h 42"/>
                        <a:gd name="T2" fmla="*/ 8 w 148"/>
                        <a:gd name="T3" fmla="*/ 22 h 42"/>
                        <a:gd name="T4" fmla="*/ 2 w 148"/>
                        <a:gd name="T5" fmla="*/ 14 h 42"/>
                        <a:gd name="T6" fmla="*/ 2 w 148"/>
                        <a:gd name="T7" fmla="*/ 14 h 42"/>
                        <a:gd name="T8" fmla="*/ 0 w 148"/>
                        <a:gd name="T9" fmla="*/ 10 h 42"/>
                        <a:gd name="T10" fmla="*/ 0 w 148"/>
                        <a:gd name="T11" fmla="*/ 6 h 42"/>
                        <a:gd name="T12" fmla="*/ 0 w 148"/>
                        <a:gd name="T13" fmla="*/ 6 h 42"/>
                        <a:gd name="T14" fmla="*/ 0 w 148"/>
                        <a:gd name="T15" fmla="*/ 4 h 42"/>
                        <a:gd name="T16" fmla="*/ 4 w 148"/>
                        <a:gd name="T17" fmla="*/ 2 h 42"/>
                        <a:gd name="T18" fmla="*/ 4 w 148"/>
                        <a:gd name="T19" fmla="*/ 2 h 42"/>
                        <a:gd name="T20" fmla="*/ 6 w 148"/>
                        <a:gd name="T21" fmla="*/ 0 h 42"/>
                        <a:gd name="T22" fmla="*/ 10 w 148"/>
                        <a:gd name="T23" fmla="*/ 0 h 42"/>
                        <a:gd name="T24" fmla="*/ 10 w 148"/>
                        <a:gd name="T25" fmla="*/ 0 h 42"/>
                        <a:gd name="T26" fmla="*/ 18 w 148"/>
                        <a:gd name="T27" fmla="*/ 0 h 42"/>
                        <a:gd name="T28" fmla="*/ 18 w 148"/>
                        <a:gd name="T29" fmla="*/ 0 h 42"/>
                        <a:gd name="T30" fmla="*/ 22 w 148"/>
                        <a:gd name="T31" fmla="*/ 2 h 42"/>
                        <a:gd name="T32" fmla="*/ 22 w 148"/>
                        <a:gd name="T33" fmla="*/ 2 h 42"/>
                        <a:gd name="T34" fmla="*/ 44 w 148"/>
                        <a:gd name="T35" fmla="*/ 4 h 42"/>
                        <a:gd name="T36" fmla="*/ 44 w 148"/>
                        <a:gd name="T37" fmla="*/ 4 h 42"/>
                        <a:gd name="T38" fmla="*/ 56 w 148"/>
                        <a:gd name="T39" fmla="*/ 6 h 42"/>
                        <a:gd name="T40" fmla="*/ 56 w 148"/>
                        <a:gd name="T41" fmla="*/ 6 h 42"/>
                        <a:gd name="T42" fmla="*/ 92 w 148"/>
                        <a:gd name="T43" fmla="*/ 12 h 42"/>
                        <a:gd name="T44" fmla="*/ 110 w 148"/>
                        <a:gd name="T45" fmla="*/ 18 h 42"/>
                        <a:gd name="T46" fmla="*/ 126 w 148"/>
                        <a:gd name="T47" fmla="*/ 22 h 42"/>
                        <a:gd name="T48" fmla="*/ 126 w 148"/>
                        <a:gd name="T49" fmla="*/ 22 h 42"/>
                        <a:gd name="T50" fmla="*/ 142 w 148"/>
                        <a:gd name="T51" fmla="*/ 30 h 42"/>
                        <a:gd name="T52" fmla="*/ 142 w 148"/>
                        <a:gd name="T53" fmla="*/ 30 h 42"/>
                        <a:gd name="T54" fmla="*/ 146 w 148"/>
                        <a:gd name="T55" fmla="*/ 34 h 42"/>
                        <a:gd name="T56" fmla="*/ 148 w 148"/>
                        <a:gd name="T57" fmla="*/ 36 h 42"/>
                        <a:gd name="T58" fmla="*/ 146 w 148"/>
                        <a:gd name="T59" fmla="*/ 38 h 42"/>
                        <a:gd name="T60" fmla="*/ 146 w 148"/>
                        <a:gd name="T61" fmla="*/ 38 h 42"/>
                        <a:gd name="T62" fmla="*/ 144 w 148"/>
                        <a:gd name="T63" fmla="*/ 40 h 42"/>
                        <a:gd name="T64" fmla="*/ 140 w 148"/>
                        <a:gd name="T65" fmla="*/ 42 h 42"/>
                        <a:gd name="T66" fmla="*/ 134 w 148"/>
                        <a:gd name="T67" fmla="*/ 42 h 42"/>
                        <a:gd name="T68" fmla="*/ 134 w 148"/>
                        <a:gd name="T69" fmla="*/ 42 h 42"/>
                        <a:gd name="T70" fmla="*/ 112 w 148"/>
                        <a:gd name="T71" fmla="*/ 42 h 42"/>
                        <a:gd name="T72" fmla="*/ 112 w 148"/>
                        <a:gd name="T73" fmla="*/ 42 h 42"/>
                        <a:gd name="T74" fmla="*/ 58 w 148"/>
                        <a:gd name="T75" fmla="*/ 42 h 42"/>
                        <a:gd name="T76" fmla="*/ 58 w 148"/>
                        <a:gd name="T77" fmla="*/ 42 h 42"/>
                        <a:gd name="T78" fmla="*/ 38 w 148"/>
                        <a:gd name="T79" fmla="*/ 42 h 42"/>
                        <a:gd name="T80" fmla="*/ 38 w 148"/>
                        <a:gd name="T81" fmla="*/ 42 h 42"/>
                        <a:gd name="T82" fmla="*/ 28 w 148"/>
                        <a:gd name="T83" fmla="*/ 42 h 42"/>
                        <a:gd name="T84" fmla="*/ 28 w 148"/>
                        <a:gd name="T85" fmla="*/ 42 h 42"/>
                        <a:gd name="T86" fmla="*/ 26 w 148"/>
                        <a:gd name="T87" fmla="*/ 40 h 42"/>
                        <a:gd name="T88" fmla="*/ 26 w 148"/>
                        <a:gd name="T89" fmla="*/ 40 h 42"/>
                        <a:gd name="T90" fmla="*/ 20 w 148"/>
                        <a:gd name="T91" fmla="*/ 36 h 42"/>
                        <a:gd name="T92" fmla="*/ 20 w 148"/>
                        <a:gd name="T93" fmla="*/ 36 h 42"/>
                        <a:gd name="T94" fmla="*/ 20 w 148"/>
                        <a:gd name="T95" fmla="*/ 34 h 42"/>
                        <a:gd name="T96" fmla="*/ 20 w 148"/>
                        <a:gd name="T97" fmla="*/ 34 h 42"/>
                        <a:gd name="T98" fmla="*/ 8 w 148"/>
                        <a:gd name="T99" fmla="*/ 22 h 42"/>
                        <a:gd name="T100" fmla="*/ 8 w 148"/>
                        <a:gd name="T101" fmla="*/ 2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48" h="42">
                          <a:moveTo>
                            <a:pt x="8" y="22"/>
                          </a:moveTo>
                          <a:lnTo>
                            <a:pt x="8" y="22"/>
                          </a:lnTo>
                          <a:lnTo>
                            <a:pt x="2" y="14"/>
                          </a:lnTo>
                          <a:lnTo>
                            <a:pt x="2" y="14"/>
                          </a:lnTo>
                          <a:lnTo>
                            <a:pt x="0" y="10"/>
                          </a:lnTo>
                          <a:lnTo>
                            <a:pt x="0" y="6"/>
                          </a:lnTo>
                          <a:lnTo>
                            <a:pt x="0" y="6"/>
                          </a:lnTo>
                          <a:lnTo>
                            <a:pt x="0" y="4"/>
                          </a:lnTo>
                          <a:lnTo>
                            <a:pt x="4" y="2"/>
                          </a:lnTo>
                          <a:lnTo>
                            <a:pt x="4" y="2"/>
                          </a:lnTo>
                          <a:lnTo>
                            <a:pt x="6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18" y="0"/>
                          </a:lnTo>
                          <a:lnTo>
                            <a:pt x="18" y="0"/>
                          </a:lnTo>
                          <a:lnTo>
                            <a:pt x="22" y="2"/>
                          </a:lnTo>
                          <a:lnTo>
                            <a:pt x="22" y="2"/>
                          </a:lnTo>
                          <a:lnTo>
                            <a:pt x="44" y="4"/>
                          </a:lnTo>
                          <a:lnTo>
                            <a:pt x="44" y="4"/>
                          </a:lnTo>
                          <a:lnTo>
                            <a:pt x="56" y="6"/>
                          </a:lnTo>
                          <a:lnTo>
                            <a:pt x="56" y="6"/>
                          </a:lnTo>
                          <a:lnTo>
                            <a:pt x="92" y="12"/>
                          </a:lnTo>
                          <a:lnTo>
                            <a:pt x="110" y="18"/>
                          </a:lnTo>
                          <a:lnTo>
                            <a:pt x="126" y="22"/>
                          </a:lnTo>
                          <a:lnTo>
                            <a:pt x="126" y="22"/>
                          </a:lnTo>
                          <a:lnTo>
                            <a:pt x="142" y="30"/>
                          </a:lnTo>
                          <a:lnTo>
                            <a:pt x="142" y="30"/>
                          </a:lnTo>
                          <a:lnTo>
                            <a:pt x="146" y="34"/>
                          </a:lnTo>
                          <a:lnTo>
                            <a:pt x="148" y="36"/>
                          </a:lnTo>
                          <a:lnTo>
                            <a:pt x="146" y="38"/>
                          </a:lnTo>
                          <a:lnTo>
                            <a:pt x="146" y="38"/>
                          </a:lnTo>
                          <a:lnTo>
                            <a:pt x="144" y="40"/>
                          </a:lnTo>
                          <a:lnTo>
                            <a:pt x="140" y="42"/>
                          </a:lnTo>
                          <a:lnTo>
                            <a:pt x="134" y="42"/>
                          </a:lnTo>
                          <a:lnTo>
                            <a:pt x="134" y="42"/>
                          </a:lnTo>
                          <a:lnTo>
                            <a:pt x="112" y="42"/>
                          </a:lnTo>
                          <a:lnTo>
                            <a:pt x="112" y="42"/>
                          </a:lnTo>
                          <a:lnTo>
                            <a:pt x="58" y="42"/>
                          </a:lnTo>
                          <a:lnTo>
                            <a:pt x="58" y="42"/>
                          </a:lnTo>
                          <a:lnTo>
                            <a:pt x="38" y="42"/>
                          </a:lnTo>
                          <a:lnTo>
                            <a:pt x="38" y="42"/>
                          </a:lnTo>
                          <a:lnTo>
                            <a:pt x="28" y="42"/>
                          </a:lnTo>
                          <a:lnTo>
                            <a:pt x="28" y="42"/>
                          </a:lnTo>
                          <a:lnTo>
                            <a:pt x="26" y="40"/>
                          </a:lnTo>
                          <a:lnTo>
                            <a:pt x="26" y="40"/>
                          </a:lnTo>
                          <a:lnTo>
                            <a:pt x="20" y="36"/>
                          </a:lnTo>
                          <a:lnTo>
                            <a:pt x="20" y="36"/>
                          </a:lnTo>
                          <a:lnTo>
                            <a:pt x="20" y="34"/>
                          </a:lnTo>
                          <a:lnTo>
                            <a:pt x="20" y="34"/>
                          </a:lnTo>
                          <a:lnTo>
                            <a:pt x="8" y="22"/>
                          </a:lnTo>
                          <a:lnTo>
                            <a:pt x="8" y="22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8" name="Freeform 89"/>
                    <p:cNvSpPr>
                      <a:spLocks/>
                    </p:cNvSpPr>
                    <p:nvPr/>
                  </p:nvSpPr>
                  <p:spPr bwMode="auto">
                    <a:xfrm flipH="1">
                      <a:off x="7190239" y="4447465"/>
                      <a:ext cx="84807" cy="27357"/>
                    </a:xfrm>
                    <a:custGeom>
                      <a:avLst/>
                      <a:gdLst>
                        <a:gd name="T0" fmla="*/ 26 w 124"/>
                        <a:gd name="T1" fmla="*/ 10 h 40"/>
                        <a:gd name="T2" fmla="*/ 26 w 124"/>
                        <a:gd name="T3" fmla="*/ 10 h 40"/>
                        <a:gd name="T4" fmla="*/ 50 w 124"/>
                        <a:gd name="T5" fmla="*/ 4 h 40"/>
                        <a:gd name="T6" fmla="*/ 74 w 124"/>
                        <a:gd name="T7" fmla="*/ 2 h 40"/>
                        <a:gd name="T8" fmla="*/ 74 w 124"/>
                        <a:gd name="T9" fmla="*/ 2 h 40"/>
                        <a:gd name="T10" fmla="*/ 84 w 124"/>
                        <a:gd name="T11" fmla="*/ 0 h 40"/>
                        <a:gd name="T12" fmla="*/ 92 w 124"/>
                        <a:gd name="T13" fmla="*/ 0 h 40"/>
                        <a:gd name="T14" fmla="*/ 100 w 124"/>
                        <a:gd name="T15" fmla="*/ 2 h 40"/>
                        <a:gd name="T16" fmla="*/ 108 w 124"/>
                        <a:gd name="T17" fmla="*/ 8 h 40"/>
                        <a:gd name="T18" fmla="*/ 108 w 124"/>
                        <a:gd name="T19" fmla="*/ 8 h 40"/>
                        <a:gd name="T20" fmla="*/ 114 w 124"/>
                        <a:gd name="T21" fmla="*/ 18 h 40"/>
                        <a:gd name="T22" fmla="*/ 114 w 124"/>
                        <a:gd name="T23" fmla="*/ 18 h 40"/>
                        <a:gd name="T24" fmla="*/ 120 w 124"/>
                        <a:gd name="T25" fmla="*/ 26 h 40"/>
                        <a:gd name="T26" fmla="*/ 120 w 124"/>
                        <a:gd name="T27" fmla="*/ 26 h 40"/>
                        <a:gd name="T28" fmla="*/ 124 w 124"/>
                        <a:gd name="T29" fmla="*/ 32 h 40"/>
                        <a:gd name="T30" fmla="*/ 124 w 124"/>
                        <a:gd name="T31" fmla="*/ 36 h 40"/>
                        <a:gd name="T32" fmla="*/ 124 w 124"/>
                        <a:gd name="T33" fmla="*/ 36 h 40"/>
                        <a:gd name="T34" fmla="*/ 122 w 124"/>
                        <a:gd name="T35" fmla="*/ 40 h 40"/>
                        <a:gd name="T36" fmla="*/ 120 w 124"/>
                        <a:gd name="T37" fmla="*/ 40 h 40"/>
                        <a:gd name="T38" fmla="*/ 112 w 124"/>
                        <a:gd name="T39" fmla="*/ 40 h 40"/>
                        <a:gd name="T40" fmla="*/ 112 w 124"/>
                        <a:gd name="T41" fmla="*/ 40 h 40"/>
                        <a:gd name="T42" fmla="*/ 82 w 124"/>
                        <a:gd name="T43" fmla="*/ 38 h 40"/>
                        <a:gd name="T44" fmla="*/ 82 w 124"/>
                        <a:gd name="T45" fmla="*/ 38 h 40"/>
                        <a:gd name="T46" fmla="*/ 74 w 124"/>
                        <a:gd name="T47" fmla="*/ 36 h 40"/>
                        <a:gd name="T48" fmla="*/ 74 w 124"/>
                        <a:gd name="T49" fmla="*/ 36 h 40"/>
                        <a:gd name="T50" fmla="*/ 50 w 124"/>
                        <a:gd name="T51" fmla="*/ 34 h 40"/>
                        <a:gd name="T52" fmla="*/ 50 w 124"/>
                        <a:gd name="T53" fmla="*/ 34 h 40"/>
                        <a:gd name="T54" fmla="*/ 28 w 124"/>
                        <a:gd name="T55" fmla="*/ 32 h 40"/>
                        <a:gd name="T56" fmla="*/ 28 w 124"/>
                        <a:gd name="T57" fmla="*/ 32 h 40"/>
                        <a:gd name="T58" fmla="*/ 20 w 124"/>
                        <a:gd name="T59" fmla="*/ 30 h 40"/>
                        <a:gd name="T60" fmla="*/ 12 w 124"/>
                        <a:gd name="T61" fmla="*/ 28 h 40"/>
                        <a:gd name="T62" fmla="*/ 12 w 124"/>
                        <a:gd name="T63" fmla="*/ 28 h 40"/>
                        <a:gd name="T64" fmla="*/ 4 w 124"/>
                        <a:gd name="T65" fmla="*/ 24 h 40"/>
                        <a:gd name="T66" fmla="*/ 2 w 124"/>
                        <a:gd name="T67" fmla="*/ 22 h 40"/>
                        <a:gd name="T68" fmla="*/ 0 w 124"/>
                        <a:gd name="T69" fmla="*/ 20 h 40"/>
                        <a:gd name="T70" fmla="*/ 2 w 124"/>
                        <a:gd name="T71" fmla="*/ 18 h 40"/>
                        <a:gd name="T72" fmla="*/ 6 w 124"/>
                        <a:gd name="T73" fmla="*/ 16 h 40"/>
                        <a:gd name="T74" fmla="*/ 26 w 124"/>
                        <a:gd name="T75" fmla="*/ 10 h 40"/>
                        <a:gd name="T76" fmla="*/ 26 w 124"/>
                        <a:gd name="T77" fmla="*/ 1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24" h="40">
                          <a:moveTo>
                            <a:pt x="26" y="10"/>
                          </a:moveTo>
                          <a:lnTo>
                            <a:pt x="26" y="10"/>
                          </a:lnTo>
                          <a:lnTo>
                            <a:pt x="50" y="4"/>
                          </a:lnTo>
                          <a:lnTo>
                            <a:pt x="74" y="2"/>
                          </a:lnTo>
                          <a:lnTo>
                            <a:pt x="74" y="2"/>
                          </a:lnTo>
                          <a:lnTo>
                            <a:pt x="84" y="0"/>
                          </a:lnTo>
                          <a:lnTo>
                            <a:pt x="92" y="0"/>
                          </a:lnTo>
                          <a:lnTo>
                            <a:pt x="100" y="2"/>
                          </a:lnTo>
                          <a:lnTo>
                            <a:pt x="108" y="8"/>
                          </a:lnTo>
                          <a:lnTo>
                            <a:pt x="108" y="8"/>
                          </a:lnTo>
                          <a:lnTo>
                            <a:pt x="114" y="18"/>
                          </a:lnTo>
                          <a:lnTo>
                            <a:pt x="114" y="18"/>
                          </a:lnTo>
                          <a:lnTo>
                            <a:pt x="120" y="26"/>
                          </a:lnTo>
                          <a:lnTo>
                            <a:pt x="120" y="26"/>
                          </a:lnTo>
                          <a:lnTo>
                            <a:pt x="124" y="32"/>
                          </a:lnTo>
                          <a:lnTo>
                            <a:pt x="124" y="36"/>
                          </a:lnTo>
                          <a:lnTo>
                            <a:pt x="124" y="36"/>
                          </a:lnTo>
                          <a:lnTo>
                            <a:pt x="122" y="40"/>
                          </a:lnTo>
                          <a:lnTo>
                            <a:pt x="120" y="40"/>
                          </a:lnTo>
                          <a:lnTo>
                            <a:pt x="112" y="40"/>
                          </a:lnTo>
                          <a:lnTo>
                            <a:pt x="112" y="40"/>
                          </a:lnTo>
                          <a:lnTo>
                            <a:pt x="82" y="38"/>
                          </a:lnTo>
                          <a:lnTo>
                            <a:pt x="82" y="38"/>
                          </a:lnTo>
                          <a:lnTo>
                            <a:pt x="74" y="36"/>
                          </a:lnTo>
                          <a:lnTo>
                            <a:pt x="74" y="36"/>
                          </a:lnTo>
                          <a:lnTo>
                            <a:pt x="50" y="34"/>
                          </a:lnTo>
                          <a:lnTo>
                            <a:pt x="50" y="34"/>
                          </a:lnTo>
                          <a:lnTo>
                            <a:pt x="28" y="32"/>
                          </a:lnTo>
                          <a:lnTo>
                            <a:pt x="28" y="32"/>
                          </a:lnTo>
                          <a:lnTo>
                            <a:pt x="20" y="30"/>
                          </a:lnTo>
                          <a:lnTo>
                            <a:pt x="12" y="28"/>
                          </a:lnTo>
                          <a:lnTo>
                            <a:pt x="12" y="28"/>
                          </a:lnTo>
                          <a:lnTo>
                            <a:pt x="4" y="24"/>
                          </a:lnTo>
                          <a:lnTo>
                            <a:pt x="2" y="22"/>
                          </a:lnTo>
                          <a:lnTo>
                            <a:pt x="0" y="20"/>
                          </a:lnTo>
                          <a:lnTo>
                            <a:pt x="2" y="18"/>
                          </a:lnTo>
                          <a:lnTo>
                            <a:pt x="6" y="16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4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p:txBody>
                </p:sp>
              </p:grpSp>
              <p:pic>
                <p:nvPicPr>
                  <p:cNvPr id="71" name="Picture 4" descr="C:\Users\zoe.sun\Desktop\micro-grid 小圖\icon-02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biLevel thresh="7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362571" y="1067737"/>
                    <a:ext cx="592211" cy="59868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4" name="文字方塊 73"/>
                  <p:cNvSpPr txBox="1"/>
                  <p:nvPr/>
                </p:nvSpPr>
                <p:spPr>
                  <a:xfrm>
                    <a:off x="5245216" y="1687235"/>
                    <a:ext cx="1392449" cy="2847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zh-TW" altLang="en-US" sz="1867" b="1" dirty="0">
                        <a:solidFill>
                          <a:prstClr val="black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公共快充站補電</a:t>
                    </a:r>
                  </a:p>
                </p:txBody>
              </p:sp>
            </p:grpSp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27946" y="1222367"/>
                  <a:ext cx="363296" cy="363296"/>
                </a:xfrm>
                <a:prstGeom prst="rect">
                  <a:avLst/>
                </a:prstGeom>
              </p:spPr>
            </p:pic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1204" y="1152476"/>
                  <a:ext cx="434994" cy="434994"/>
                </a:xfrm>
                <a:prstGeom prst="rect">
                  <a:avLst/>
                </a:prstGeom>
              </p:spPr>
            </p:pic>
            <p:pic>
              <p:nvPicPr>
                <p:cNvPr id="20" name="圖片 1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08382" y="1155419"/>
                  <a:ext cx="515089" cy="515089"/>
                </a:xfrm>
                <a:prstGeom prst="rect">
                  <a:avLst/>
                </a:prstGeom>
              </p:spPr>
            </p:pic>
          </p:grpSp>
          <p:sp>
            <p:nvSpPr>
              <p:cNvPr id="97" name="向右箭號 96"/>
              <p:cNvSpPr/>
              <p:nvPr/>
            </p:nvSpPr>
            <p:spPr>
              <a:xfrm>
                <a:off x="463225" y="1545259"/>
                <a:ext cx="8208000" cy="125249"/>
              </a:xfrm>
              <a:prstGeom prst="rightArrow">
                <a:avLst>
                  <a:gd name="adj1" fmla="val 50000"/>
                  <a:gd name="adj2" fmla="val 74459"/>
                </a:avLst>
              </a:prstGeom>
              <a:gradFill flip="none" rotWithShape="1">
                <a:gsLst>
                  <a:gs pos="100000">
                    <a:srgbClr val="0087DC"/>
                  </a:gs>
                  <a:gs pos="0">
                    <a:srgbClr val="00B05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white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1631623" y="1765650"/>
              <a:ext cx="908949" cy="265105"/>
              <a:chOff x="972211" y="1381026"/>
              <a:chExt cx="592242" cy="172734"/>
            </a:xfrm>
          </p:grpSpPr>
          <p:sp>
            <p:nvSpPr>
              <p:cNvPr id="98" name="Freeform 84"/>
              <p:cNvSpPr>
                <a:spLocks noEditPoints="1"/>
              </p:cNvSpPr>
              <p:nvPr/>
            </p:nvSpPr>
            <p:spPr bwMode="auto">
              <a:xfrm>
                <a:off x="1429684" y="1460748"/>
                <a:ext cx="93012" cy="93012"/>
              </a:xfrm>
              <a:custGeom>
                <a:avLst/>
                <a:gdLst>
                  <a:gd name="T0" fmla="*/ 0 w 98"/>
                  <a:gd name="T1" fmla="*/ 60 h 98"/>
                  <a:gd name="T2" fmla="*/ 14 w 98"/>
                  <a:gd name="T3" fmla="*/ 84 h 98"/>
                  <a:gd name="T4" fmla="*/ 38 w 98"/>
                  <a:gd name="T5" fmla="*/ 98 h 98"/>
                  <a:gd name="T6" fmla="*/ 58 w 98"/>
                  <a:gd name="T7" fmla="*/ 98 h 98"/>
                  <a:gd name="T8" fmla="*/ 84 w 98"/>
                  <a:gd name="T9" fmla="*/ 84 h 98"/>
                  <a:gd name="T10" fmla="*/ 96 w 98"/>
                  <a:gd name="T11" fmla="*/ 60 h 98"/>
                  <a:gd name="T12" fmla="*/ 96 w 98"/>
                  <a:gd name="T13" fmla="*/ 40 h 98"/>
                  <a:gd name="T14" fmla="*/ 84 w 98"/>
                  <a:gd name="T15" fmla="*/ 14 h 98"/>
                  <a:gd name="T16" fmla="*/ 58 w 98"/>
                  <a:gd name="T17" fmla="*/ 2 h 98"/>
                  <a:gd name="T18" fmla="*/ 38 w 98"/>
                  <a:gd name="T19" fmla="*/ 2 h 98"/>
                  <a:gd name="T20" fmla="*/ 14 w 98"/>
                  <a:gd name="T21" fmla="*/ 14 h 98"/>
                  <a:gd name="T22" fmla="*/ 0 w 98"/>
                  <a:gd name="T23" fmla="*/ 40 h 98"/>
                  <a:gd name="T24" fmla="*/ 26 w 98"/>
                  <a:gd name="T25" fmla="*/ 16 h 98"/>
                  <a:gd name="T26" fmla="*/ 34 w 98"/>
                  <a:gd name="T27" fmla="*/ 34 h 98"/>
                  <a:gd name="T28" fmla="*/ 28 w 98"/>
                  <a:gd name="T29" fmla="*/ 46 h 98"/>
                  <a:gd name="T30" fmla="*/ 10 w 98"/>
                  <a:gd name="T31" fmla="*/ 42 h 98"/>
                  <a:gd name="T32" fmla="*/ 18 w 98"/>
                  <a:gd name="T33" fmla="*/ 24 h 98"/>
                  <a:gd name="T34" fmla="*/ 66 w 98"/>
                  <a:gd name="T35" fmla="*/ 14 h 98"/>
                  <a:gd name="T36" fmla="*/ 54 w 98"/>
                  <a:gd name="T37" fmla="*/ 30 h 98"/>
                  <a:gd name="T38" fmla="*/ 40 w 98"/>
                  <a:gd name="T39" fmla="*/ 30 h 98"/>
                  <a:gd name="T40" fmla="*/ 34 w 98"/>
                  <a:gd name="T41" fmla="*/ 12 h 98"/>
                  <a:gd name="T42" fmla="*/ 56 w 98"/>
                  <a:gd name="T43" fmla="*/ 10 h 98"/>
                  <a:gd name="T44" fmla="*/ 88 w 98"/>
                  <a:gd name="T45" fmla="*/ 46 h 98"/>
                  <a:gd name="T46" fmla="*/ 68 w 98"/>
                  <a:gd name="T47" fmla="*/ 44 h 98"/>
                  <a:gd name="T48" fmla="*/ 62 w 98"/>
                  <a:gd name="T49" fmla="*/ 32 h 98"/>
                  <a:gd name="T50" fmla="*/ 74 w 98"/>
                  <a:gd name="T51" fmla="*/ 18 h 98"/>
                  <a:gd name="T52" fmla="*/ 86 w 98"/>
                  <a:gd name="T53" fmla="*/ 36 h 98"/>
                  <a:gd name="T54" fmla="*/ 72 w 98"/>
                  <a:gd name="T55" fmla="*/ 82 h 98"/>
                  <a:gd name="T56" fmla="*/ 64 w 98"/>
                  <a:gd name="T57" fmla="*/ 64 h 98"/>
                  <a:gd name="T58" fmla="*/ 70 w 98"/>
                  <a:gd name="T59" fmla="*/ 52 h 98"/>
                  <a:gd name="T60" fmla="*/ 88 w 98"/>
                  <a:gd name="T61" fmla="*/ 56 h 98"/>
                  <a:gd name="T62" fmla="*/ 78 w 98"/>
                  <a:gd name="T63" fmla="*/ 76 h 98"/>
                  <a:gd name="T64" fmla="*/ 32 w 98"/>
                  <a:gd name="T65" fmla="*/ 86 h 98"/>
                  <a:gd name="T66" fmla="*/ 44 w 98"/>
                  <a:gd name="T67" fmla="*/ 70 h 98"/>
                  <a:gd name="T68" fmla="*/ 56 w 98"/>
                  <a:gd name="T69" fmla="*/ 68 h 98"/>
                  <a:gd name="T70" fmla="*/ 62 w 98"/>
                  <a:gd name="T71" fmla="*/ 86 h 98"/>
                  <a:gd name="T72" fmla="*/ 48 w 98"/>
                  <a:gd name="T73" fmla="*/ 90 h 98"/>
                  <a:gd name="T74" fmla="*/ 32 w 98"/>
                  <a:gd name="T75" fmla="*/ 86 h 98"/>
                  <a:gd name="T76" fmla="*/ 28 w 98"/>
                  <a:gd name="T77" fmla="*/ 54 h 98"/>
                  <a:gd name="T78" fmla="*/ 34 w 98"/>
                  <a:gd name="T79" fmla="*/ 64 h 98"/>
                  <a:gd name="T80" fmla="*/ 22 w 98"/>
                  <a:gd name="T81" fmla="*/ 80 h 98"/>
                  <a:gd name="T82" fmla="*/ 14 w 98"/>
                  <a:gd name="T83" fmla="*/ 70 h 98"/>
                  <a:gd name="T84" fmla="*/ 8 w 98"/>
                  <a:gd name="T85" fmla="*/ 5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8" h="98">
                    <a:moveTo>
                      <a:pt x="0" y="50"/>
                    </a:move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6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4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26" y="16"/>
                    </a:moveTo>
                    <a:lnTo>
                      <a:pt x="36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8" y="46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4" y="30"/>
                    </a:lnTo>
                    <a:lnTo>
                      <a:pt x="18" y="24"/>
                    </a:lnTo>
                    <a:lnTo>
                      <a:pt x="22" y="18"/>
                    </a:lnTo>
                    <a:lnTo>
                      <a:pt x="26" y="16"/>
                    </a:lnTo>
                    <a:close/>
                    <a:moveTo>
                      <a:pt x="66" y="14"/>
                    </a:moveTo>
                    <a:lnTo>
                      <a:pt x="56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0" y="30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48" y="10"/>
                    </a:lnTo>
                    <a:lnTo>
                      <a:pt x="56" y="10"/>
                    </a:lnTo>
                    <a:lnTo>
                      <a:pt x="62" y="12"/>
                    </a:lnTo>
                    <a:lnTo>
                      <a:pt x="66" y="14"/>
                    </a:lnTo>
                    <a:close/>
                    <a:moveTo>
                      <a:pt x="88" y="46"/>
                    </a:moveTo>
                    <a:lnTo>
                      <a:pt x="70" y="46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8" y="24"/>
                    </a:lnTo>
                    <a:lnTo>
                      <a:pt x="84" y="30"/>
                    </a:lnTo>
                    <a:lnTo>
                      <a:pt x="86" y="36"/>
                    </a:lnTo>
                    <a:lnTo>
                      <a:pt x="88" y="42"/>
                    </a:lnTo>
                    <a:lnTo>
                      <a:pt x="88" y="46"/>
                    </a:lnTo>
                    <a:close/>
                    <a:moveTo>
                      <a:pt x="72" y="82"/>
                    </a:moveTo>
                    <a:lnTo>
                      <a:pt x="62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6" y="60"/>
                    </a:lnTo>
                    <a:lnTo>
                      <a:pt x="68" y="54"/>
                    </a:lnTo>
                    <a:lnTo>
                      <a:pt x="70" y="52"/>
                    </a:lnTo>
                    <a:lnTo>
                      <a:pt x="88" y="52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6" y="62"/>
                    </a:lnTo>
                    <a:lnTo>
                      <a:pt x="84" y="70"/>
                    </a:lnTo>
                    <a:lnTo>
                      <a:pt x="78" y="76"/>
                    </a:lnTo>
                    <a:lnTo>
                      <a:pt x="74" y="80"/>
                    </a:lnTo>
                    <a:lnTo>
                      <a:pt x="72" y="82"/>
                    </a:lnTo>
                    <a:close/>
                    <a:moveTo>
                      <a:pt x="32" y="86"/>
                    </a:moveTo>
                    <a:lnTo>
                      <a:pt x="40" y="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8" y="70"/>
                    </a:lnTo>
                    <a:lnTo>
                      <a:pt x="54" y="70"/>
                    </a:lnTo>
                    <a:lnTo>
                      <a:pt x="56" y="68"/>
                    </a:lnTo>
                    <a:lnTo>
                      <a:pt x="66" y="86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2" y="88"/>
                    </a:lnTo>
                    <a:lnTo>
                      <a:pt x="34" y="86"/>
                    </a:lnTo>
                    <a:lnTo>
                      <a:pt x="32" y="86"/>
                    </a:lnTo>
                    <a:close/>
                    <a:moveTo>
                      <a:pt x="8" y="52"/>
                    </a:moveTo>
                    <a:lnTo>
                      <a:pt x="2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60"/>
                    </a:lnTo>
                    <a:lnTo>
                      <a:pt x="34" y="64"/>
                    </a:lnTo>
                    <a:lnTo>
                      <a:pt x="36" y="66"/>
                    </a:lnTo>
                    <a:lnTo>
                      <a:pt x="26" y="82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18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10" y="56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0087D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5"/>
              <p:cNvSpPr>
                <a:spLocks noEditPoints="1"/>
              </p:cNvSpPr>
              <p:nvPr/>
            </p:nvSpPr>
            <p:spPr bwMode="auto">
              <a:xfrm>
                <a:off x="1048143" y="1460748"/>
                <a:ext cx="93012" cy="93012"/>
              </a:xfrm>
              <a:custGeom>
                <a:avLst/>
                <a:gdLst>
                  <a:gd name="T0" fmla="*/ 0 w 98"/>
                  <a:gd name="T1" fmla="*/ 60 h 98"/>
                  <a:gd name="T2" fmla="*/ 14 w 98"/>
                  <a:gd name="T3" fmla="*/ 84 h 98"/>
                  <a:gd name="T4" fmla="*/ 38 w 98"/>
                  <a:gd name="T5" fmla="*/ 98 h 98"/>
                  <a:gd name="T6" fmla="*/ 58 w 98"/>
                  <a:gd name="T7" fmla="*/ 98 h 98"/>
                  <a:gd name="T8" fmla="*/ 84 w 98"/>
                  <a:gd name="T9" fmla="*/ 84 h 98"/>
                  <a:gd name="T10" fmla="*/ 96 w 98"/>
                  <a:gd name="T11" fmla="*/ 60 h 98"/>
                  <a:gd name="T12" fmla="*/ 96 w 98"/>
                  <a:gd name="T13" fmla="*/ 40 h 98"/>
                  <a:gd name="T14" fmla="*/ 84 w 98"/>
                  <a:gd name="T15" fmla="*/ 14 h 98"/>
                  <a:gd name="T16" fmla="*/ 58 w 98"/>
                  <a:gd name="T17" fmla="*/ 2 h 98"/>
                  <a:gd name="T18" fmla="*/ 38 w 98"/>
                  <a:gd name="T19" fmla="*/ 2 h 98"/>
                  <a:gd name="T20" fmla="*/ 14 w 98"/>
                  <a:gd name="T21" fmla="*/ 14 h 98"/>
                  <a:gd name="T22" fmla="*/ 0 w 98"/>
                  <a:gd name="T23" fmla="*/ 40 h 98"/>
                  <a:gd name="T24" fmla="*/ 26 w 98"/>
                  <a:gd name="T25" fmla="*/ 16 h 98"/>
                  <a:gd name="T26" fmla="*/ 34 w 98"/>
                  <a:gd name="T27" fmla="*/ 34 h 98"/>
                  <a:gd name="T28" fmla="*/ 28 w 98"/>
                  <a:gd name="T29" fmla="*/ 46 h 98"/>
                  <a:gd name="T30" fmla="*/ 10 w 98"/>
                  <a:gd name="T31" fmla="*/ 42 h 98"/>
                  <a:gd name="T32" fmla="*/ 18 w 98"/>
                  <a:gd name="T33" fmla="*/ 24 h 98"/>
                  <a:gd name="T34" fmla="*/ 66 w 98"/>
                  <a:gd name="T35" fmla="*/ 14 h 98"/>
                  <a:gd name="T36" fmla="*/ 54 w 98"/>
                  <a:gd name="T37" fmla="*/ 30 h 98"/>
                  <a:gd name="T38" fmla="*/ 40 w 98"/>
                  <a:gd name="T39" fmla="*/ 30 h 98"/>
                  <a:gd name="T40" fmla="*/ 34 w 98"/>
                  <a:gd name="T41" fmla="*/ 12 h 98"/>
                  <a:gd name="T42" fmla="*/ 56 w 98"/>
                  <a:gd name="T43" fmla="*/ 10 h 98"/>
                  <a:gd name="T44" fmla="*/ 88 w 98"/>
                  <a:gd name="T45" fmla="*/ 46 h 98"/>
                  <a:gd name="T46" fmla="*/ 68 w 98"/>
                  <a:gd name="T47" fmla="*/ 44 h 98"/>
                  <a:gd name="T48" fmla="*/ 62 w 98"/>
                  <a:gd name="T49" fmla="*/ 32 h 98"/>
                  <a:gd name="T50" fmla="*/ 74 w 98"/>
                  <a:gd name="T51" fmla="*/ 18 h 98"/>
                  <a:gd name="T52" fmla="*/ 86 w 98"/>
                  <a:gd name="T53" fmla="*/ 36 h 98"/>
                  <a:gd name="T54" fmla="*/ 72 w 98"/>
                  <a:gd name="T55" fmla="*/ 82 h 98"/>
                  <a:gd name="T56" fmla="*/ 64 w 98"/>
                  <a:gd name="T57" fmla="*/ 64 h 98"/>
                  <a:gd name="T58" fmla="*/ 70 w 98"/>
                  <a:gd name="T59" fmla="*/ 52 h 98"/>
                  <a:gd name="T60" fmla="*/ 88 w 98"/>
                  <a:gd name="T61" fmla="*/ 56 h 98"/>
                  <a:gd name="T62" fmla="*/ 80 w 98"/>
                  <a:gd name="T63" fmla="*/ 76 h 98"/>
                  <a:gd name="T64" fmla="*/ 32 w 98"/>
                  <a:gd name="T65" fmla="*/ 86 h 98"/>
                  <a:gd name="T66" fmla="*/ 44 w 98"/>
                  <a:gd name="T67" fmla="*/ 70 h 98"/>
                  <a:gd name="T68" fmla="*/ 56 w 98"/>
                  <a:gd name="T69" fmla="*/ 68 h 98"/>
                  <a:gd name="T70" fmla="*/ 62 w 98"/>
                  <a:gd name="T71" fmla="*/ 86 h 98"/>
                  <a:gd name="T72" fmla="*/ 48 w 98"/>
                  <a:gd name="T73" fmla="*/ 90 h 98"/>
                  <a:gd name="T74" fmla="*/ 32 w 98"/>
                  <a:gd name="T75" fmla="*/ 86 h 98"/>
                  <a:gd name="T76" fmla="*/ 28 w 98"/>
                  <a:gd name="T77" fmla="*/ 54 h 98"/>
                  <a:gd name="T78" fmla="*/ 34 w 98"/>
                  <a:gd name="T79" fmla="*/ 64 h 98"/>
                  <a:gd name="T80" fmla="*/ 24 w 98"/>
                  <a:gd name="T81" fmla="*/ 80 h 98"/>
                  <a:gd name="T82" fmla="*/ 14 w 98"/>
                  <a:gd name="T83" fmla="*/ 70 h 98"/>
                  <a:gd name="T84" fmla="*/ 8 w 98"/>
                  <a:gd name="T85" fmla="*/ 5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8" h="98">
                    <a:moveTo>
                      <a:pt x="0" y="50"/>
                    </a:moveTo>
                    <a:lnTo>
                      <a:pt x="0" y="50"/>
                    </a:lnTo>
                    <a:lnTo>
                      <a:pt x="0" y="60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4"/>
                    </a:lnTo>
                    <a:lnTo>
                      <a:pt x="22" y="90"/>
                    </a:lnTo>
                    <a:lnTo>
                      <a:pt x="30" y="94"/>
                    </a:lnTo>
                    <a:lnTo>
                      <a:pt x="38" y="98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8" y="98"/>
                    </a:lnTo>
                    <a:lnTo>
                      <a:pt x="68" y="94"/>
                    </a:lnTo>
                    <a:lnTo>
                      <a:pt x="76" y="90"/>
                    </a:lnTo>
                    <a:lnTo>
                      <a:pt x="84" y="84"/>
                    </a:lnTo>
                    <a:lnTo>
                      <a:pt x="90" y="76"/>
                    </a:lnTo>
                    <a:lnTo>
                      <a:pt x="94" y="68"/>
                    </a:lnTo>
                    <a:lnTo>
                      <a:pt x="96" y="60"/>
                    </a:lnTo>
                    <a:lnTo>
                      <a:pt x="98" y="50"/>
                    </a:lnTo>
                    <a:lnTo>
                      <a:pt x="98" y="50"/>
                    </a:lnTo>
                    <a:lnTo>
                      <a:pt x="96" y="40"/>
                    </a:lnTo>
                    <a:lnTo>
                      <a:pt x="94" y="30"/>
                    </a:lnTo>
                    <a:lnTo>
                      <a:pt x="90" y="22"/>
                    </a:lnTo>
                    <a:lnTo>
                      <a:pt x="84" y="14"/>
                    </a:lnTo>
                    <a:lnTo>
                      <a:pt x="76" y="8"/>
                    </a:lnTo>
                    <a:lnTo>
                      <a:pt x="68" y="4"/>
                    </a:lnTo>
                    <a:lnTo>
                      <a:pt x="58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26" y="16"/>
                    </a:moveTo>
                    <a:lnTo>
                      <a:pt x="36" y="3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8" y="46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0" y="36"/>
                    </a:lnTo>
                    <a:lnTo>
                      <a:pt x="14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6" y="16"/>
                    </a:lnTo>
                    <a:close/>
                    <a:moveTo>
                      <a:pt x="66" y="14"/>
                    </a:moveTo>
                    <a:lnTo>
                      <a:pt x="56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0" y="30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48" y="10"/>
                    </a:lnTo>
                    <a:lnTo>
                      <a:pt x="56" y="10"/>
                    </a:lnTo>
                    <a:lnTo>
                      <a:pt x="62" y="12"/>
                    </a:lnTo>
                    <a:lnTo>
                      <a:pt x="66" y="14"/>
                    </a:lnTo>
                    <a:close/>
                    <a:moveTo>
                      <a:pt x="88" y="46"/>
                    </a:moveTo>
                    <a:lnTo>
                      <a:pt x="70" y="46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6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80" y="24"/>
                    </a:lnTo>
                    <a:lnTo>
                      <a:pt x="84" y="30"/>
                    </a:lnTo>
                    <a:lnTo>
                      <a:pt x="86" y="36"/>
                    </a:lnTo>
                    <a:lnTo>
                      <a:pt x="88" y="42"/>
                    </a:lnTo>
                    <a:lnTo>
                      <a:pt x="88" y="46"/>
                    </a:lnTo>
                    <a:close/>
                    <a:moveTo>
                      <a:pt x="72" y="82"/>
                    </a:moveTo>
                    <a:lnTo>
                      <a:pt x="62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6" y="60"/>
                    </a:lnTo>
                    <a:lnTo>
                      <a:pt x="68" y="54"/>
                    </a:lnTo>
                    <a:lnTo>
                      <a:pt x="70" y="52"/>
                    </a:lnTo>
                    <a:lnTo>
                      <a:pt x="88" y="52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6" y="62"/>
                    </a:lnTo>
                    <a:lnTo>
                      <a:pt x="84" y="70"/>
                    </a:lnTo>
                    <a:lnTo>
                      <a:pt x="80" y="76"/>
                    </a:lnTo>
                    <a:lnTo>
                      <a:pt x="74" y="80"/>
                    </a:lnTo>
                    <a:lnTo>
                      <a:pt x="72" y="82"/>
                    </a:lnTo>
                    <a:close/>
                    <a:moveTo>
                      <a:pt x="32" y="86"/>
                    </a:moveTo>
                    <a:lnTo>
                      <a:pt x="40" y="68"/>
                    </a:lnTo>
                    <a:lnTo>
                      <a:pt x="44" y="70"/>
                    </a:lnTo>
                    <a:lnTo>
                      <a:pt x="44" y="70"/>
                    </a:lnTo>
                    <a:lnTo>
                      <a:pt x="48" y="70"/>
                    </a:lnTo>
                    <a:lnTo>
                      <a:pt x="54" y="70"/>
                    </a:lnTo>
                    <a:lnTo>
                      <a:pt x="56" y="68"/>
                    </a:lnTo>
                    <a:lnTo>
                      <a:pt x="66" y="86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56" y="88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2" y="88"/>
                    </a:lnTo>
                    <a:lnTo>
                      <a:pt x="34" y="86"/>
                    </a:lnTo>
                    <a:lnTo>
                      <a:pt x="32" y="86"/>
                    </a:lnTo>
                    <a:close/>
                    <a:moveTo>
                      <a:pt x="8" y="52"/>
                    </a:moveTo>
                    <a:lnTo>
                      <a:pt x="28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60"/>
                    </a:lnTo>
                    <a:lnTo>
                      <a:pt x="34" y="64"/>
                    </a:lnTo>
                    <a:lnTo>
                      <a:pt x="36" y="66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18" y="76"/>
                    </a:lnTo>
                    <a:lnTo>
                      <a:pt x="14" y="70"/>
                    </a:lnTo>
                    <a:lnTo>
                      <a:pt x="10" y="62"/>
                    </a:lnTo>
                    <a:lnTo>
                      <a:pt x="10" y="56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0087D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6"/>
              <p:cNvSpPr>
                <a:spLocks noEditPoints="1"/>
              </p:cNvSpPr>
              <p:nvPr/>
            </p:nvSpPr>
            <p:spPr bwMode="auto">
              <a:xfrm>
                <a:off x="972211" y="1381026"/>
                <a:ext cx="592242" cy="153756"/>
              </a:xfrm>
              <a:custGeom>
                <a:avLst/>
                <a:gdLst>
                  <a:gd name="T0" fmla="*/ 4 w 624"/>
                  <a:gd name="T1" fmla="*/ 132 h 162"/>
                  <a:gd name="T2" fmla="*/ 38 w 624"/>
                  <a:gd name="T3" fmla="*/ 150 h 162"/>
                  <a:gd name="T4" fmla="*/ 76 w 624"/>
                  <a:gd name="T5" fmla="*/ 146 h 162"/>
                  <a:gd name="T6" fmla="*/ 80 w 624"/>
                  <a:gd name="T7" fmla="*/ 112 h 162"/>
                  <a:gd name="T8" fmla="*/ 108 w 624"/>
                  <a:gd name="T9" fmla="*/ 84 h 162"/>
                  <a:gd name="T10" fmla="*/ 140 w 624"/>
                  <a:gd name="T11" fmla="*/ 82 h 162"/>
                  <a:gd name="T12" fmla="*/ 172 w 624"/>
                  <a:gd name="T13" fmla="*/ 104 h 162"/>
                  <a:gd name="T14" fmla="*/ 182 w 624"/>
                  <a:gd name="T15" fmla="*/ 134 h 162"/>
                  <a:gd name="T16" fmla="*/ 484 w 624"/>
                  <a:gd name="T17" fmla="*/ 162 h 162"/>
                  <a:gd name="T18" fmla="*/ 476 w 624"/>
                  <a:gd name="T19" fmla="*/ 134 h 162"/>
                  <a:gd name="T20" fmla="*/ 492 w 624"/>
                  <a:gd name="T21" fmla="*/ 96 h 162"/>
                  <a:gd name="T22" fmla="*/ 530 w 624"/>
                  <a:gd name="T23" fmla="*/ 80 h 162"/>
                  <a:gd name="T24" fmla="*/ 560 w 624"/>
                  <a:gd name="T25" fmla="*/ 90 h 162"/>
                  <a:gd name="T26" fmla="*/ 582 w 624"/>
                  <a:gd name="T27" fmla="*/ 122 h 162"/>
                  <a:gd name="T28" fmla="*/ 576 w 624"/>
                  <a:gd name="T29" fmla="*/ 162 h 162"/>
                  <a:gd name="T30" fmla="*/ 588 w 624"/>
                  <a:gd name="T31" fmla="*/ 160 h 162"/>
                  <a:gd name="T32" fmla="*/ 600 w 624"/>
                  <a:gd name="T33" fmla="*/ 158 h 162"/>
                  <a:gd name="T34" fmla="*/ 614 w 624"/>
                  <a:gd name="T35" fmla="*/ 148 h 162"/>
                  <a:gd name="T36" fmla="*/ 616 w 624"/>
                  <a:gd name="T37" fmla="*/ 130 h 162"/>
                  <a:gd name="T38" fmla="*/ 624 w 624"/>
                  <a:gd name="T39" fmla="*/ 100 h 162"/>
                  <a:gd name="T40" fmla="*/ 596 w 624"/>
                  <a:gd name="T41" fmla="*/ 78 h 162"/>
                  <a:gd name="T42" fmla="*/ 522 w 624"/>
                  <a:gd name="T43" fmla="*/ 58 h 162"/>
                  <a:gd name="T44" fmla="*/ 434 w 624"/>
                  <a:gd name="T45" fmla="*/ 48 h 162"/>
                  <a:gd name="T46" fmla="*/ 410 w 624"/>
                  <a:gd name="T47" fmla="*/ 38 h 162"/>
                  <a:gd name="T48" fmla="*/ 346 w 624"/>
                  <a:gd name="T49" fmla="*/ 12 h 162"/>
                  <a:gd name="T50" fmla="*/ 254 w 624"/>
                  <a:gd name="T51" fmla="*/ 0 h 162"/>
                  <a:gd name="T52" fmla="*/ 78 w 624"/>
                  <a:gd name="T53" fmla="*/ 26 h 162"/>
                  <a:gd name="T54" fmla="*/ 22 w 624"/>
                  <a:gd name="T55" fmla="*/ 44 h 162"/>
                  <a:gd name="T56" fmla="*/ 12 w 624"/>
                  <a:gd name="T57" fmla="*/ 56 h 162"/>
                  <a:gd name="T58" fmla="*/ 12 w 624"/>
                  <a:gd name="T59" fmla="*/ 84 h 162"/>
                  <a:gd name="T60" fmla="*/ 0 w 624"/>
                  <a:gd name="T61" fmla="*/ 122 h 162"/>
                  <a:gd name="T62" fmla="*/ 252 w 624"/>
                  <a:gd name="T63" fmla="*/ 24 h 162"/>
                  <a:gd name="T64" fmla="*/ 250 w 624"/>
                  <a:gd name="T65" fmla="*/ 16 h 162"/>
                  <a:gd name="T66" fmla="*/ 256 w 624"/>
                  <a:gd name="T67" fmla="*/ 10 h 162"/>
                  <a:gd name="T68" fmla="*/ 268 w 624"/>
                  <a:gd name="T69" fmla="*/ 10 h 162"/>
                  <a:gd name="T70" fmla="*/ 294 w 624"/>
                  <a:gd name="T71" fmla="*/ 14 h 162"/>
                  <a:gd name="T72" fmla="*/ 360 w 624"/>
                  <a:gd name="T73" fmla="*/ 28 h 162"/>
                  <a:gd name="T74" fmla="*/ 392 w 624"/>
                  <a:gd name="T75" fmla="*/ 40 h 162"/>
                  <a:gd name="T76" fmla="*/ 396 w 624"/>
                  <a:gd name="T77" fmla="*/ 48 h 162"/>
                  <a:gd name="T78" fmla="*/ 384 w 624"/>
                  <a:gd name="T79" fmla="*/ 52 h 162"/>
                  <a:gd name="T80" fmla="*/ 308 w 624"/>
                  <a:gd name="T81" fmla="*/ 52 h 162"/>
                  <a:gd name="T82" fmla="*/ 278 w 624"/>
                  <a:gd name="T83" fmla="*/ 52 h 162"/>
                  <a:gd name="T84" fmla="*/ 270 w 624"/>
                  <a:gd name="T85" fmla="*/ 46 h 162"/>
                  <a:gd name="T86" fmla="*/ 258 w 624"/>
                  <a:gd name="T87" fmla="*/ 32 h 162"/>
                  <a:gd name="T88" fmla="*/ 206 w 624"/>
                  <a:gd name="T89" fmla="*/ 12 h 162"/>
                  <a:gd name="T90" fmla="*/ 232 w 624"/>
                  <a:gd name="T91" fmla="*/ 12 h 162"/>
                  <a:gd name="T92" fmla="*/ 246 w 624"/>
                  <a:gd name="T93" fmla="*/ 28 h 162"/>
                  <a:gd name="T94" fmla="*/ 256 w 624"/>
                  <a:gd name="T95" fmla="*/ 46 h 162"/>
                  <a:gd name="T96" fmla="*/ 244 w 624"/>
                  <a:gd name="T97" fmla="*/ 50 h 162"/>
                  <a:gd name="T98" fmla="*/ 206 w 624"/>
                  <a:gd name="T99" fmla="*/ 46 h 162"/>
                  <a:gd name="T100" fmla="*/ 160 w 624"/>
                  <a:gd name="T101" fmla="*/ 42 h 162"/>
                  <a:gd name="T102" fmla="*/ 144 w 624"/>
                  <a:gd name="T103" fmla="*/ 38 h 162"/>
                  <a:gd name="T104" fmla="*/ 134 w 624"/>
                  <a:gd name="T105" fmla="*/ 2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4" h="162">
                    <a:moveTo>
                      <a:pt x="0" y="126"/>
                    </a:moveTo>
                    <a:lnTo>
                      <a:pt x="0" y="126"/>
                    </a:lnTo>
                    <a:lnTo>
                      <a:pt x="4" y="132"/>
                    </a:lnTo>
                    <a:lnTo>
                      <a:pt x="4" y="132"/>
                    </a:lnTo>
                    <a:lnTo>
                      <a:pt x="10" y="138"/>
                    </a:lnTo>
                    <a:lnTo>
                      <a:pt x="18" y="144"/>
                    </a:lnTo>
                    <a:lnTo>
                      <a:pt x="28" y="148"/>
                    </a:lnTo>
                    <a:lnTo>
                      <a:pt x="38" y="150"/>
                    </a:lnTo>
                    <a:lnTo>
                      <a:pt x="60" y="154"/>
                    </a:lnTo>
                    <a:lnTo>
                      <a:pt x="80" y="156"/>
                    </a:lnTo>
                    <a:lnTo>
                      <a:pt x="80" y="156"/>
                    </a:lnTo>
                    <a:lnTo>
                      <a:pt x="76" y="146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6" y="122"/>
                    </a:lnTo>
                    <a:lnTo>
                      <a:pt x="80" y="112"/>
                    </a:lnTo>
                    <a:lnTo>
                      <a:pt x="84" y="104"/>
                    </a:lnTo>
                    <a:lnTo>
                      <a:pt x="90" y="96"/>
                    </a:lnTo>
                    <a:lnTo>
                      <a:pt x="98" y="90"/>
                    </a:lnTo>
                    <a:lnTo>
                      <a:pt x="108" y="84"/>
                    </a:lnTo>
                    <a:lnTo>
                      <a:pt x="118" y="82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40" y="82"/>
                    </a:lnTo>
                    <a:lnTo>
                      <a:pt x="150" y="84"/>
                    </a:lnTo>
                    <a:lnTo>
                      <a:pt x="158" y="90"/>
                    </a:lnTo>
                    <a:lnTo>
                      <a:pt x="166" y="96"/>
                    </a:lnTo>
                    <a:lnTo>
                      <a:pt x="172" y="104"/>
                    </a:lnTo>
                    <a:lnTo>
                      <a:pt x="178" y="112"/>
                    </a:lnTo>
                    <a:lnTo>
                      <a:pt x="182" y="122"/>
                    </a:lnTo>
                    <a:lnTo>
                      <a:pt x="182" y="134"/>
                    </a:lnTo>
                    <a:lnTo>
                      <a:pt x="182" y="134"/>
                    </a:lnTo>
                    <a:lnTo>
                      <a:pt x="180" y="148"/>
                    </a:lnTo>
                    <a:lnTo>
                      <a:pt x="174" y="162"/>
                    </a:lnTo>
                    <a:lnTo>
                      <a:pt x="188" y="16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78" y="148"/>
                    </a:lnTo>
                    <a:lnTo>
                      <a:pt x="476" y="134"/>
                    </a:lnTo>
                    <a:lnTo>
                      <a:pt x="476" y="134"/>
                    </a:lnTo>
                    <a:lnTo>
                      <a:pt x="478" y="122"/>
                    </a:lnTo>
                    <a:lnTo>
                      <a:pt x="482" y="112"/>
                    </a:lnTo>
                    <a:lnTo>
                      <a:pt x="486" y="104"/>
                    </a:lnTo>
                    <a:lnTo>
                      <a:pt x="492" y="96"/>
                    </a:lnTo>
                    <a:lnTo>
                      <a:pt x="500" y="90"/>
                    </a:lnTo>
                    <a:lnTo>
                      <a:pt x="510" y="84"/>
                    </a:lnTo>
                    <a:lnTo>
                      <a:pt x="520" y="82"/>
                    </a:lnTo>
                    <a:lnTo>
                      <a:pt x="530" y="80"/>
                    </a:lnTo>
                    <a:lnTo>
                      <a:pt x="530" y="80"/>
                    </a:lnTo>
                    <a:lnTo>
                      <a:pt x="542" y="82"/>
                    </a:lnTo>
                    <a:lnTo>
                      <a:pt x="552" y="84"/>
                    </a:lnTo>
                    <a:lnTo>
                      <a:pt x="560" y="90"/>
                    </a:lnTo>
                    <a:lnTo>
                      <a:pt x="568" y="96"/>
                    </a:lnTo>
                    <a:lnTo>
                      <a:pt x="574" y="104"/>
                    </a:lnTo>
                    <a:lnTo>
                      <a:pt x="580" y="112"/>
                    </a:lnTo>
                    <a:lnTo>
                      <a:pt x="582" y="122"/>
                    </a:lnTo>
                    <a:lnTo>
                      <a:pt x="584" y="134"/>
                    </a:lnTo>
                    <a:lnTo>
                      <a:pt x="584" y="134"/>
                    </a:lnTo>
                    <a:lnTo>
                      <a:pt x="582" y="148"/>
                    </a:lnTo>
                    <a:lnTo>
                      <a:pt x="576" y="162"/>
                    </a:lnTo>
                    <a:lnTo>
                      <a:pt x="576" y="162"/>
                    </a:lnTo>
                    <a:lnTo>
                      <a:pt x="580" y="162"/>
                    </a:lnTo>
                    <a:lnTo>
                      <a:pt x="580" y="162"/>
                    </a:lnTo>
                    <a:lnTo>
                      <a:pt x="588" y="160"/>
                    </a:lnTo>
                    <a:lnTo>
                      <a:pt x="588" y="160"/>
                    </a:lnTo>
                    <a:lnTo>
                      <a:pt x="594" y="160"/>
                    </a:lnTo>
                    <a:lnTo>
                      <a:pt x="594" y="160"/>
                    </a:lnTo>
                    <a:lnTo>
                      <a:pt x="600" y="158"/>
                    </a:lnTo>
                    <a:lnTo>
                      <a:pt x="606" y="156"/>
                    </a:lnTo>
                    <a:lnTo>
                      <a:pt x="606" y="156"/>
                    </a:lnTo>
                    <a:lnTo>
                      <a:pt x="612" y="152"/>
                    </a:lnTo>
                    <a:lnTo>
                      <a:pt x="614" y="148"/>
                    </a:lnTo>
                    <a:lnTo>
                      <a:pt x="614" y="148"/>
                    </a:lnTo>
                    <a:lnTo>
                      <a:pt x="616" y="138"/>
                    </a:lnTo>
                    <a:lnTo>
                      <a:pt x="616" y="130"/>
                    </a:lnTo>
                    <a:lnTo>
                      <a:pt x="616" y="130"/>
                    </a:lnTo>
                    <a:lnTo>
                      <a:pt x="622" y="114"/>
                    </a:lnTo>
                    <a:lnTo>
                      <a:pt x="624" y="108"/>
                    </a:lnTo>
                    <a:lnTo>
                      <a:pt x="624" y="100"/>
                    </a:lnTo>
                    <a:lnTo>
                      <a:pt x="624" y="100"/>
                    </a:lnTo>
                    <a:lnTo>
                      <a:pt x="622" y="96"/>
                    </a:lnTo>
                    <a:lnTo>
                      <a:pt x="618" y="90"/>
                    </a:lnTo>
                    <a:lnTo>
                      <a:pt x="608" y="84"/>
                    </a:lnTo>
                    <a:lnTo>
                      <a:pt x="596" y="78"/>
                    </a:lnTo>
                    <a:lnTo>
                      <a:pt x="586" y="74"/>
                    </a:lnTo>
                    <a:lnTo>
                      <a:pt x="586" y="74"/>
                    </a:lnTo>
                    <a:lnTo>
                      <a:pt x="554" y="64"/>
                    </a:lnTo>
                    <a:lnTo>
                      <a:pt x="522" y="58"/>
                    </a:lnTo>
                    <a:lnTo>
                      <a:pt x="522" y="58"/>
                    </a:lnTo>
                    <a:lnTo>
                      <a:pt x="478" y="52"/>
                    </a:lnTo>
                    <a:lnTo>
                      <a:pt x="434" y="48"/>
                    </a:lnTo>
                    <a:lnTo>
                      <a:pt x="434" y="48"/>
                    </a:lnTo>
                    <a:lnTo>
                      <a:pt x="428" y="46"/>
                    </a:lnTo>
                    <a:lnTo>
                      <a:pt x="422" y="44"/>
                    </a:lnTo>
                    <a:lnTo>
                      <a:pt x="410" y="38"/>
                    </a:lnTo>
                    <a:lnTo>
                      <a:pt x="410" y="38"/>
                    </a:lnTo>
                    <a:lnTo>
                      <a:pt x="392" y="30"/>
                    </a:lnTo>
                    <a:lnTo>
                      <a:pt x="374" y="22"/>
                    </a:lnTo>
                    <a:lnTo>
                      <a:pt x="374" y="22"/>
                    </a:lnTo>
                    <a:lnTo>
                      <a:pt x="346" y="12"/>
                    </a:lnTo>
                    <a:lnTo>
                      <a:pt x="316" y="6"/>
                    </a:lnTo>
                    <a:lnTo>
                      <a:pt x="284" y="2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08" y="0"/>
                    </a:lnTo>
                    <a:lnTo>
                      <a:pt x="164" y="4"/>
                    </a:lnTo>
                    <a:lnTo>
                      <a:pt x="120" y="14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46" y="34"/>
                    </a:lnTo>
                    <a:lnTo>
                      <a:pt x="30" y="40"/>
                    </a:lnTo>
                    <a:lnTo>
                      <a:pt x="22" y="44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2"/>
                    </a:lnTo>
                    <a:lnTo>
                      <a:pt x="12" y="56"/>
                    </a:lnTo>
                    <a:lnTo>
                      <a:pt x="12" y="64"/>
                    </a:lnTo>
                    <a:lnTo>
                      <a:pt x="12" y="7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8" y="94"/>
                    </a:lnTo>
                    <a:lnTo>
                      <a:pt x="6" y="102"/>
                    </a:lnTo>
                    <a:lnTo>
                      <a:pt x="2" y="112"/>
                    </a:lnTo>
                    <a:lnTo>
                      <a:pt x="0" y="122"/>
                    </a:lnTo>
                    <a:lnTo>
                      <a:pt x="0" y="126"/>
                    </a:lnTo>
                    <a:close/>
                    <a:moveTo>
                      <a:pt x="258" y="32"/>
                    </a:moveTo>
                    <a:lnTo>
                      <a:pt x="258" y="32"/>
                    </a:lnTo>
                    <a:lnTo>
                      <a:pt x="252" y="24"/>
                    </a:lnTo>
                    <a:lnTo>
                      <a:pt x="252" y="24"/>
                    </a:lnTo>
                    <a:lnTo>
                      <a:pt x="250" y="20"/>
                    </a:lnTo>
                    <a:lnTo>
                      <a:pt x="250" y="16"/>
                    </a:lnTo>
                    <a:lnTo>
                      <a:pt x="250" y="16"/>
                    </a:lnTo>
                    <a:lnTo>
                      <a:pt x="250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6" y="10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8" y="10"/>
                    </a:lnTo>
                    <a:lnTo>
                      <a:pt x="268" y="10"/>
                    </a:lnTo>
                    <a:lnTo>
                      <a:pt x="272" y="12"/>
                    </a:lnTo>
                    <a:lnTo>
                      <a:pt x="272" y="12"/>
                    </a:lnTo>
                    <a:lnTo>
                      <a:pt x="294" y="14"/>
                    </a:lnTo>
                    <a:lnTo>
                      <a:pt x="294" y="14"/>
                    </a:lnTo>
                    <a:lnTo>
                      <a:pt x="306" y="16"/>
                    </a:lnTo>
                    <a:lnTo>
                      <a:pt x="306" y="16"/>
                    </a:lnTo>
                    <a:lnTo>
                      <a:pt x="342" y="22"/>
                    </a:lnTo>
                    <a:lnTo>
                      <a:pt x="360" y="28"/>
                    </a:lnTo>
                    <a:lnTo>
                      <a:pt x="376" y="32"/>
                    </a:lnTo>
                    <a:lnTo>
                      <a:pt x="376" y="32"/>
                    </a:lnTo>
                    <a:lnTo>
                      <a:pt x="392" y="40"/>
                    </a:lnTo>
                    <a:lnTo>
                      <a:pt x="392" y="40"/>
                    </a:lnTo>
                    <a:lnTo>
                      <a:pt x="396" y="44"/>
                    </a:lnTo>
                    <a:lnTo>
                      <a:pt x="398" y="46"/>
                    </a:lnTo>
                    <a:lnTo>
                      <a:pt x="396" y="48"/>
                    </a:lnTo>
                    <a:lnTo>
                      <a:pt x="396" y="48"/>
                    </a:lnTo>
                    <a:lnTo>
                      <a:pt x="394" y="50"/>
                    </a:lnTo>
                    <a:lnTo>
                      <a:pt x="390" y="52"/>
                    </a:lnTo>
                    <a:lnTo>
                      <a:pt x="384" y="52"/>
                    </a:lnTo>
                    <a:lnTo>
                      <a:pt x="384" y="52"/>
                    </a:lnTo>
                    <a:lnTo>
                      <a:pt x="362" y="52"/>
                    </a:lnTo>
                    <a:lnTo>
                      <a:pt x="362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288" y="52"/>
                    </a:lnTo>
                    <a:lnTo>
                      <a:pt x="288" y="52"/>
                    </a:lnTo>
                    <a:lnTo>
                      <a:pt x="278" y="52"/>
                    </a:lnTo>
                    <a:lnTo>
                      <a:pt x="278" y="52"/>
                    </a:lnTo>
                    <a:lnTo>
                      <a:pt x="276" y="50"/>
                    </a:lnTo>
                    <a:lnTo>
                      <a:pt x="276" y="50"/>
                    </a:lnTo>
                    <a:lnTo>
                      <a:pt x="270" y="46"/>
                    </a:lnTo>
                    <a:lnTo>
                      <a:pt x="270" y="46"/>
                    </a:lnTo>
                    <a:lnTo>
                      <a:pt x="270" y="44"/>
                    </a:lnTo>
                    <a:lnTo>
                      <a:pt x="270" y="44"/>
                    </a:lnTo>
                    <a:lnTo>
                      <a:pt x="258" y="32"/>
                    </a:lnTo>
                    <a:lnTo>
                      <a:pt x="258" y="32"/>
                    </a:lnTo>
                    <a:close/>
                    <a:moveTo>
                      <a:pt x="158" y="20"/>
                    </a:moveTo>
                    <a:lnTo>
                      <a:pt x="158" y="20"/>
                    </a:lnTo>
                    <a:lnTo>
                      <a:pt x="182" y="14"/>
                    </a:lnTo>
                    <a:lnTo>
                      <a:pt x="206" y="12"/>
                    </a:lnTo>
                    <a:lnTo>
                      <a:pt x="206" y="12"/>
                    </a:lnTo>
                    <a:lnTo>
                      <a:pt x="216" y="10"/>
                    </a:lnTo>
                    <a:lnTo>
                      <a:pt x="224" y="10"/>
                    </a:lnTo>
                    <a:lnTo>
                      <a:pt x="232" y="12"/>
                    </a:lnTo>
                    <a:lnTo>
                      <a:pt x="240" y="18"/>
                    </a:lnTo>
                    <a:lnTo>
                      <a:pt x="240" y="18"/>
                    </a:lnTo>
                    <a:lnTo>
                      <a:pt x="246" y="28"/>
                    </a:lnTo>
                    <a:lnTo>
                      <a:pt x="246" y="28"/>
                    </a:lnTo>
                    <a:lnTo>
                      <a:pt x="252" y="36"/>
                    </a:lnTo>
                    <a:lnTo>
                      <a:pt x="252" y="36"/>
                    </a:lnTo>
                    <a:lnTo>
                      <a:pt x="256" y="42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4" y="50"/>
                    </a:lnTo>
                    <a:lnTo>
                      <a:pt x="252" y="50"/>
                    </a:lnTo>
                    <a:lnTo>
                      <a:pt x="244" y="50"/>
                    </a:lnTo>
                    <a:lnTo>
                      <a:pt x="244" y="50"/>
                    </a:lnTo>
                    <a:lnTo>
                      <a:pt x="214" y="48"/>
                    </a:lnTo>
                    <a:lnTo>
                      <a:pt x="214" y="48"/>
                    </a:lnTo>
                    <a:lnTo>
                      <a:pt x="206" y="46"/>
                    </a:lnTo>
                    <a:lnTo>
                      <a:pt x="206" y="46"/>
                    </a:lnTo>
                    <a:lnTo>
                      <a:pt x="182" y="44"/>
                    </a:lnTo>
                    <a:lnTo>
                      <a:pt x="182" y="44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52" y="40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36" y="34"/>
                    </a:lnTo>
                    <a:lnTo>
                      <a:pt x="134" y="32"/>
                    </a:lnTo>
                    <a:lnTo>
                      <a:pt x="132" y="30"/>
                    </a:lnTo>
                    <a:lnTo>
                      <a:pt x="134" y="28"/>
                    </a:lnTo>
                    <a:lnTo>
                      <a:pt x="138" y="26"/>
                    </a:lnTo>
                    <a:lnTo>
                      <a:pt x="158" y="20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0087DC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90"/>
              <p:cNvSpPr>
                <a:spLocks/>
              </p:cNvSpPr>
              <p:nvPr/>
            </p:nvSpPr>
            <p:spPr bwMode="auto">
              <a:xfrm flipH="1">
                <a:off x="1214927" y="1451066"/>
                <a:ext cx="112662" cy="60188"/>
              </a:xfrm>
              <a:custGeom>
                <a:avLst/>
                <a:gdLst>
                  <a:gd name="T0" fmla="*/ 0 w 146"/>
                  <a:gd name="T1" fmla="*/ 16 h 78"/>
                  <a:gd name="T2" fmla="*/ 82 w 146"/>
                  <a:gd name="T3" fmla="*/ 78 h 78"/>
                  <a:gd name="T4" fmla="*/ 82 w 146"/>
                  <a:gd name="T5" fmla="*/ 78 h 78"/>
                  <a:gd name="T6" fmla="*/ 84 w 146"/>
                  <a:gd name="T7" fmla="*/ 78 h 78"/>
                  <a:gd name="T8" fmla="*/ 84 w 146"/>
                  <a:gd name="T9" fmla="*/ 76 h 78"/>
                  <a:gd name="T10" fmla="*/ 86 w 146"/>
                  <a:gd name="T11" fmla="*/ 50 h 78"/>
                  <a:gd name="T12" fmla="*/ 144 w 146"/>
                  <a:gd name="T13" fmla="*/ 66 h 78"/>
                  <a:gd name="T14" fmla="*/ 144 w 146"/>
                  <a:gd name="T15" fmla="*/ 66 h 78"/>
                  <a:gd name="T16" fmla="*/ 146 w 146"/>
                  <a:gd name="T17" fmla="*/ 66 h 78"/>
                  <a:gd name="T18" fmla="*/ 146 w 146"/>
                  <a:gd name="T19" fmla="*/ 62 h 78"/>
                  <a:gd name="T20" fmla="*/ 66 w 146"/>
                  <a:gd name="T21" fmla="*/ 2 h 78"/>
                  <a:gd name="T22" fmla="*/ 66 w 146"/>
                  <a:gd name="T23" fmla="*/ 2 h 78"/>
                  <a:gd name="T24" fmla="*/ 64 w 146"/>
                  <a:gd name="T25" fmla="*/ 0 h 78"/>
                  <a:gd name="T26" fmla="*/ 62 w 146"/>
                  <a:gd name="T27" fmla="*/ 2 h 78"/>
                  <a:gd name="T28" fmla="*/ 60 w 146"/>
                  <a:gd name="T29" fmla="*/ 30 h 78"/>
                  <a:gd name="T30" fmla="*/ 2 w 146"/>
                  <a:gd name="T31" fmla="*/ 12 h 78"/>
                  <a:gd name="T32" fmla="*/ 2 w 146"/>
                  <a:gd name="T33" fmla="*/ 12 h 78"/>
                  <a:gd name="T34" fmla="*/ 0 w 146"/>
                  <a:gd name="T35" fmla="*/ 14 h 78"/>
                  <a:gd name="T36" fmla="*/ 0 w 146"/>
                  <a:gd name="T37" fmla="*/ 16 h 78"/>
                  <a:gd name="T38" fmla="*/ 0 w 146"/>
                  <a:gd name="T39" fmla="*/ 1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" h="78">
                    <a:moveTo>
                      <a:pt x="0" y="16"/>
                    </a:moveTo>
                    <a:lnTo>
                      <a:pt x="82" y="78"/>
                    </a:lnTo>
                    <a:lnTo>
                      <a:pt x="82" y="78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6" y="50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6" y="6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3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3380" y="337413"/>
            <a:ext cx="11379200" cy="679396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電動車</a:t>
            </a:r>
            <a:r>
              <a:rPr lang="zh-TW" altLang="en-US" sz="3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帶動的充電</a:t>
            </a:r>
            <a:r>
              <a:rPr lang="zh-TW" altLang="en-US" sz="3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需求</a:t>
            </a:r>
            <a:endParaRPr lang="zh-TW" altLang="en-US" sz="3600" dirty="0"/>
          </a:p>
        </p:txBody>
      </p:sp>
      <p:sp>
        <p:nvSpPr>
          <p:cNvPr id="3" name="矩形 2"/>
          <p:cNvSpPr/>
          <p:nvPr/>
        </p:nvSpPr>
        <p:spPr>
          <a:xfrm>
            <a:off x="504825" y="2902869"/>
            <a:ext cx="7397792" cy="346468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8025960" y="3063529"/>
            <a:ext cx="3456001" cy="3206377"/>
            <a:chOff x="8025960" y="3063529"/>
            <a:chExt cx="3456001" cy="320637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25960" y="3585276"/>
              <a:ext cx="3456001" cy="1730512"/>
            </a:xfrm>
            <a:prstGeom prst="rect">
              <a:avLst/>
            </a:prstGeom>
          </p:spPr>
        </p:pic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8025960" y="3063529"/>
              <a:ext cx="3456000" cy="3986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b="1" dirty="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charset="0"/>
                </a:rPr>
                <a:t>公共充電</a:t>
              </a:r>
              <a:endParaRPr kumimoji="1" lang="en-US" altLang="zh-TW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charset="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8176386" y="5438909"/>
              <a:ext cx="3155148" cy="830997"/>
              <a:chOff x="8176388" y="5438909"/>
              <a:chExt cx="3155148" cy="830997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176388" y="5438909"/>
                <a:ext cx="1057449" cy="830997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平均占比</a:t>
                </a:r>
                <a:endParaRPr lang="en-US" altLang="zh-TW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en-US" altLang="zh-TW" sz="32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5%</a:t>
                </a: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9357180" y="5438909"/>
                <a:ext cx="19743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公共停車場</a:t>
                </a:r>
              </a:p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電動車充電站</a:t>
                </a:r>
              </a:p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高速公路休息站</a:t>
                </a:r>
                <a:endParaRPr kumimoji="1" lang="en-US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群組 26"/>
          <p:cNvGrpSpPr/>
          <p:nvPr/>
        </p:nvGrpSpPr>
        <p:grpSpPr>
          <a:xfrm>
            <a:off x="4331737" y="3063533"/>
            <a:ext cx="3458713" cy="3206378"/>
            <a:chOff x="4331737" y="3063533"/>
            <a:chExt cx="3458713" cy="3206378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1737" y="3586480"/>
              <a:ext cx="3458713" cy="1718083"/>
            </a:xfrm>
            <a:prstGeom prst="rect">
              <a:avLst/>
            </a:prstGeom>
          </p:spPr>
        </p:pic>
        <p:sp>
          <p:nvSpPr>
            <p:cNvPr id="89" name="Freeform 18"/>
            <p:cNvSpPr>
              <a:spLocks/>
            </p:cNvSpPr>
            <p:nvPr/>
          </p:nvSpPr>
          <p:spPr bwMode="auto">
            <a:xfrm>
              <a:off x="4333093" y="3063533"/>
              <a:ext cx="3456000" cy="3986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xtLst/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b="1" dirty="0">
                  <a:solidFill>
                    <a:srgbClr val="F79646">
                      <a:lumMod val="75000"/>
                    </a:srgb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charset="0"/>
                </a:rPr>
                <a:t>商用充電</a:t>
              </a:r>
              <a:endParaRPr kumimoji="1" lang="en-US" altLang="zh-TW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charset="0"/>
              </a:endParaRPr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4397646" y="5438914"/>
              <a:ext cx="3326895" cy="830997"/>
              <a:chOff x="4399003" y="5438914"/>
              <a:chExt cx="3326895" cy="830997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4399003" y="5438914"/>
                <a:ext cx="1676924" cy="830997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TW" altLang="en-US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平均占比</a:t>
                </a:r>
                <a:endParaRPr lang="en-US" altLang="zh-TW" sz="1600" b="1" kern="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  <a:p>
                <a:pPr>
                  <a:defRPr/>
                </a:pPr>
                <a:r>
                  <a:rPr lang="en-US" altLang="zh-TW" sz="32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15-35%</a:t>
                </a: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6202610" y="5438914"/>
                <a:ext cx="15232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商辦、廠區</a:t>
                </a:r>
                <a:endParaRPr kumimoji="1" lang="en-US" altLang="zh-TW" sz="1600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商場百貨</a:t>
                </a:r>
              </a:p>
              <a:p>
                <a:pPr marL="228594" indent="-228594" defTabSz="914377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1" lang="zh-TW" altLang="en-US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電動車隊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347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1" y="1380275"/>
            <a:ext cx="12192000" cy="2023808"/>
          </a:xfrm>
          <a:prstGeom prst="rect">
            <a:avLst/>
          </a:prstGeom>
          <a:gradFill>
            <a:gsLst>
              <a:gs pos="100000">
                <a:srgbClr val="BDEEFF"/>
              </a:gs>
              <a:gs pos="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45266" y="1641748"/>
            <a:ext cx="6920111" cy="1447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294" indent="-241294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555712" algn="l"/>
                <a:tab pos="2269010" algn="l"/>
              </a:tabLst>
              <a:defRPr/>
            </a:pPr>
            <a:r>
              <a:rPr lang="zh-TW" altLang="en-US" sz="1467" b="1" spc="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依場域需求彈性配置，並具備未來擴容空間</a:t>
            </a:r>
          </a:p>
          <a:p>
            <a:pPr marL="241294" indent="-241294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555712" algn="l"/>
                <a:tab pos="2269010" algn="l"/>
              </a:tabLst>
              <a:defRPr/>
            </a:pPr>
            <a:r>
              <a:rPr lang="zh-TW" altLang="en-US" sz="1467" b="1" spc="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減少初期資本投入與營運成本，最佳化營運獲利</a:t>
            </a:r>
          </a:p>
          <a:p>
            <a:pPr marL="241294" indent="-241294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555712" algn="l"/>
                <a:tab pos="2269010" algn="l"/>
              </a:tabLst>
              <a:defRPr/>
            </a:pPr>
            <a:r>
              <a:rPr lang="zh-TW" altLang="en-US" sz="1467" b="1" spc="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智慧充電與電力調度優化場站能源使用效率</a:t>
            </a:r>
          </a:p>
          <a:p>
            <a:pPr marL="241294" indent="-241294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555712" algn="l"/>
                <a:tab pos="2269010" algn="l"/>
              </a:tabLst>
              <a:defRPr/>
            </a:pPr>
            <a:r>
              <a:rPr lang="zh-TW" altLang="en-US" sz="1467" b="1" spc="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降低充電尖峰造成的電網衝擊</a:t>
            </a:r>
          </a:p>
        </p:txBody>
      </p:sp>
      <p:sp>
        <p:nvSpPr>
          <p:cNvPr id="43" name="矩形 42"/>
          <p:cNvSpPr/>
          <p:nvPr/>
        </p:nvSpPr>
        <p:spPr>
          <a:xfrm>
            <a:off x="6201303" y="3680180"/>
            <a:ext cx="2640000" cy="384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儲能系統</a:t>
            </a:r>
          </a:p>
        </p:txBody>
      </p:sp>
      <p:grpSp>
        <p:nvGrpSpPr>
          <p:cNvPr id="44" name="群組 43"/>
          <p:cNvGrpSpPr/>
          <p:nvPr/>
        </p:nvGrpSpPr>
        <p:grpSpPr>
          <a:xfrm>
            <a:off x="6585847" y="5146467"/>
            <a:ext cx="1774663" cy="1215919"/>
            <a:chOff x="4791663" y="3939639"/>
            <a:chExt cx="1464485" cy="1003399"/>
          </a:xfrm>
        </p:grpSpPr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750" y="3939640"/>
              <a:ext cx="1003398" cy="1003398"/>
            </a:xfrm>
            <a:prstGeom prst="rect">
              <a:avLst/>
            </a:prstGeom>
          </p:spPr>
        </p:pic>
        <p:pic>
          <p:nvPicPr>
            <p:cNvPr id="46" name="圖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663" y="3939639"/>
              <a:ext cx="1003398" cy="1003398"/>
            </a:xfrm>
            <a:prstGeom prst="rect">
              <a:avLst/>
            </a:prstGeom>
          </p:spPr>
        </p:pic>
      </p:grpSp>
      <p:sp>
        <p:nvSpPr>
          <p:cNvPr id="47" name="矩形 46"/>
          <p:cNvSpPr/>
          <p:nvPr/>
        </p:nvSpPr>
        <p:spPr>
          <a:xfrm>
            <a:off x="9062864" y="3683625"/>
            <a:ext cx="2640000" cy="384000"/>
          </a:xfrm>
          <a:prstGeom prst="rect">
            <a:avLst/>
          </a:prstGeom>
          <a:solidFill>
            <a:srgbClr val="005DA2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能源管理系統</a:t>
            </a:r>
          </a:p>
        </p:txBody>
      </p:sp>
      <p:sp>
        <p:nvSpPr>
          <p:cNvPr id="69" name="矩形 68"/>
          <p:cNvSpPr/>
          <p:nvPr/>
        </p:nvSpPr>
        <p:spPr>
          <a:xfrm>
            <a:off x="478180" y="3683625"/>
            <a:ext cx="2640000" cy="384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太陽能變流器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488174" y="4170227"/>
            <a:ext cx="253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提供綠色能源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可整合儲能與管理系統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9741" y="3683625"/>
            <a:ext cx="2640000" cy="384000"/>
          </a:xfrm>
          <a:prstGeom prst="rect">
            <a:avLst/>
          </a:prstGeom>
          <a:solidFill>
            <a:srgbClr val="0087DC"/>
          </a:solidFill>
          <a:ln>
            <a:noFill/>
          </a:ln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TW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電動車充電樁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3497281" y="4170227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為電動車充電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備用電源、虛擬電廠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5250869" y="5242428"/>
            <a:ext cx="824521" cy="946149"/>
            <a:chOff x="758486" y="3324578"/>
            <a:chExt cx="840627" cy="964631"/>
          </a:xfrm>
        </p:grpSpPr>
        <p:pic>
          <p:nvPicPr>
            <p:cNvPr id="77" name="圖片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86" y="3324578"/>
              <a:ext cx="513087" cy="890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圖片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6435">
              <a:off x="1246122" y="3654022"/>
              <a:ext cx="352991" cy="6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圖片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159" y="5486121"/>
            <a:ext cx="1074336" cy="693076"/>
          </a:xfrm>
          <a:prstGeom prst="rect">
            <a:avLst/>
          </a:prstGeom>
        </p:spPr>
      </p:pic>
      <p:pic>
        <p:nvPicPr>
          <p:cNvPr id="80" name="Picture 2" descr="https://idelta.deltaww.com/eis/MyEIS/MKT/Communication%20Materials/EVCS/Product%20Photo/DC%20City%20Charger/DC%20City%20Charger_EU/CCS2%20+%20CHAdeMO%20+%20AC/DC%20City%20Charger_Photo_EU_CCS2%20+%20CHAdeMO%20+%20A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7935" y="4959986"/>
            <a:ext cx="694739" cy="1367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文字方塊 80"/>
          <p:cNvSpPr txBox="1"/>
          <p:nvPr/>
        </p:nvSpPr>
        <p:spPr>
          <a:xfrm>
            <a:off x="6362023" y="4170227"/>
            <a:ext cx="2318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180975" indent="-180975"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1400" dirty="0"/>
              <a:t>削峰填谷、負載轉移</a:t>
            </a:r>
            <a:endParaRPr lang="en-US" altLang="zh-TW" sz="1400" dirty="0"/>
          </a:p>
          <a:p>
            <a:r>
              <a:rPr lang="zh-TW" altLang="en-US" sz="1400" dirty="0"/>
              <a:t>備用電源</a:t>
            </a:r>
            <a:endParaRPr lang="en-US" altLang="zh-TW" sz="1400" dirty="0"/>
          </a:p>
          <a:p>
            <a:r>
              <a:rPr lang="zh-TW" altLang="en-US" sz="1400" dirty="0"/>
              <a:t>雙向需量反應</a:t>
            </a:r>
            <a:endParaRPr lang="en-US" altLang="zh-TW" sz="1400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9091664" y="4170228"/>
            <a:ext cx="2611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數據可視化</a:t>
            </a:r>
          </a:p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能源管理與電力調度</a:t>
            </a:r>
          </a:p>
          <a:p>
            <a:pPr marL="241294" indent="-241294">
              <a:buFont typeface="Arial" panose="020B0604020202020204" pitchFamily="34" charset="0"/>
              <a:buChar char="•"/>
              <a:defRPr/>
            </a:pP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設備管理與維運服務</a:t>
            </a:r>
          </a:p>
        </p:txBody>
      </p:sp>
      <p:cxnSp>
        <p:nvCxnSpPr>
          <p:cNvPr id="83" name="直線接點 82"/>
          <p:cNvCxnSpPr/>
          <p:nvPr/>
        </p:nvCxnSpPr>
        <p:spPr>
          <a:xfrm>
            <a:off x="3229152" y="3686240"/>
            <a:ext cx="0" cy="27499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6092105" y="3686240"/>
            <a:ext cx="0" cy="27499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8964897" y="3686240"/>
            <a:ext cx="0" cy="274998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-1" y="3262924"/>
            <a:ext cx="12192000" cy="9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78180" y="349512"/>
            <a:ext cx="11379200" cy="679396"/>
          </a:xfrm>
        </p:spPr>
        <p:txBody>
          <a:bodyPr>
            <a:noAutofit/>
          </a:bodyPr>
          <a:lstStyle/>
          <a:p>
            <a:r>
              <a:rPr lang="zh-TW" altLang="en-US" dirty="0"/>
              <a:t>整合能源管理的電動車充電基礎設施</a:t>
            </a:r>
          </a:p>
        </p:txBody>
      </p:sp>
      <p:sp>
        <p:nvSpPr>
          <p:cNvPr id="23" name="雲朵形 22"/>
          <p:cNvSpPr/>
          <p:nvPr/>
        </p:nvSpPr>
        <p:spPr>
          <a:xfrm>
            <a:off x="8034161" y="1788480"/>
            <a:ext cx="652697" cy="24118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438" y="1910679"/>
            <a:ext cx="1546684" cy="135224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9030672" y="2631718"/>
            <a:ext cx="110073" cy="655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32285" y="2631718"/>
            <a:ext cx="110073" cy="6555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10494877" y="1590165"/>
            <a:ext cx="418535" cy="4185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9" name="雲朵形 38"/>
          <p:cNvSpPr/>
          <p:nvPr/>
        </p:nvSpPr>
        <p:spPr>
          <a:xfrm>
            <a:off x="6957026" y="1605200"/>
            <a:ext cx="652697" cy="24118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103" name="群組 102"/>
          <p:cNvGrpSpPr/>
          <p:nvPr/>
        </p:nvGrpSpPr>
        <p:grpSpPr>
          <a:xfrm>
            <a:off x="10249486" y="2752353"/>
            <a:ext cx="297340" cy="509083"/>
            <a:chOff x="1239349" y="605673"/>
            <a:chExt cx="272909" cy="467254"/>
          </a:xfrm>
        </p:grpSpPr>
        <p:sp>
          <p:nvSpPr>
            <p:cNvPr id="104" name="Freeform 1193"/>
            <p:cNvSpPr>
              <a:spLocks/>
            </p:cNvSpPr>
            <p:nvPr/>
          </p:nvSpPr>
          <p:spPr bwMode="auto">
            <a:xfrm>
              <a:off x="1239349" y="605673"/>
              <a:ext cx="272909" cy="467254"/>
            </a:xfrm>
            <a:custGeom>
              <a:avLst/>
              <a:gdLst>
                <a:gd name="T0" fmla="*/ 308 w 329"/>
                <a:gd name="T1" fmla="*/ 568 h 568"/>
                <a:gd name="T2" fmla="*/ 22 w 329"/>
                <a:gd name="T3" fmla="*/ 568 h 568"/>
                <a:gd name="T4" fmla="*/ 22 w 329"/>
                <a:gd name="T5" fmla="*/ 568 h 568"/>
                <a:gd name="T6" fmla="*/ 18 w 329"/>
                <a:gd name="T7" fmla="*/ 566 h 568"/>
                <a:gd name="T8" fmla="*/ 14 w 329"/>
                <a:gd name="T9" fmla="*/ 565 h 568"/>
                <a:gd name="T10" fmla="*/ 10 w 329"/>
                <a:gd name="T11" fmla="*/ 563 h 568"/>
                <a:gd name="T12" fmla="*/ 7 w 329"/>
                <a:gd name="T13" fmla="*/ 561 h 568"/>
                <a:gd name="T14" fmla="*/ 5 w 329"/>
                <a:gd name="T15" fmla="*/ 558 h 568"/>
                <a:gd name="T16" fmla="*/ 3 w 329"/>
                <a:gd name="T17" fmla="*/ 554 h 568"/>
                <a:gd name="T18" fmla="*/ 1 w 329"/>
                <a:gd name="T19" fmla="*/ 550 h 568"/>
                <a:gd name="T20" fmla="*/ 0 w 329"/>
                <a:gd name="T21" fmla="*/ 545 h 568"/>
                <a:gd name="T22" fmla="*/ 0 w 329"/>
                <a:gd name="T23" fmla="*/ 22 h 568"/>
                <a:gd name="T24" fmla="*/ 0 w 329"/>
                <a:gd name="T25" fmla="*/ 22 h 568"/>
                <a:gd name="T26" fmla="*/ 1 w 329"/>
                <a:gd name="T27" fmla="*/ 17 h 568"/>
                <a:gd name="T28" fmla="*/ 3 w 329"/>
                <a:gd name="T29" fmla="*/ 13 h 568"/>
                <a:gd name="T30" fmla="*/ 5 w 329"/>
                <a:gd name="T31" fmla="*/ 10 h 568"/>
                <a:gd name="T32" fmla="*/ 7 w 329"/>
                <a:gd name="T33" fmla="*/ 6 h 568"/>
                <a:gd name="T34" fmla="*/ 10 w 329"/>
                <a:gd name="T35" fmla="*/ 4 h 568"/>
                <a:gd name="T36" fmla="*/ 14 w 329"/>
                <a:gd name="T37" fmla="*/ 2 h 568"/>
                <a:gd name="T38" fmla="*/ 18 w 329"/>
                <a:gd name="T39" fmla="*/ 1 h 568"/>
                <a:gd name="T40" fmla="*/ 22 w 329"/>
                <a:gd name="T41" fmla="*/ 0 h 568"/>
                <a:gd name="T42" fmla="*/ 308 w 329"/>
                <a:gd name="T43" fmla="*/ 0 h 568"/>
                <a:gd name="T44" fmla="*/ 308 w 329"/>
                <a:gd name="T45" fmla="*/ 0 h 568"/>
                <a:gd name="T46" fmla="*/ 312 w 329"/>
                <a:gd name="T47" fmla="*/ 1 h 568"/>
                <a:gd name="T48" fmla="*/ 316 w 329"/>
                <a:gd name="T49" fmla="*/ 2 h 568"/>
                <a:gd name="T50" fmla="*/ 320 w 329"/>
                <a:gd name="T51" fmla="*/ 4 h 568"/>
                <a:gd name="T52" fmla="*/ 323 w 329"/>
                <a:gd name="T53" fmla="*/ 6 h 568"/>
                <a:gd name="T54" fmla="*/ 325 w 329"/>
                <a:gd name="T55" fmla="*/ 10 h 568"/>
                <a:gd name="T56" fmla="*/ 327 w 329"/>
                <a:gd name="T57" fmla="*/ 13 h 568"/>
                <a:gd name="T58" fmla="*/ 329 w 329"/>
                <a:gd name="T59" fmla="*/ 17 h 568"/>
                <a:gd name="T60" fmla="*/ 329 w 329"/>
                <a:gd name="T61" fmla="*/ 22 h 568"/>
                <a:gd name="T62" fmla="*/ 329 w 329"/>
                <a:gd name="T63" fmla="*/ 545 h 568"/>
                <a:gd name="T64" fmla="*/ 329 w 329"/>
                <a:gd name="T65" fmla="*/ 545 h 568"/>
                <a:gd name="T66" fmla="*/ 329 w 329"/>
                <a:gd name="T67" fmla="*/ 550 h 568"/>
                <a:gd name="T68" fmla="*/ 327 w 329"/>
                <a:gd name="T69" fmla="*/ 554 h 568"/>
                <a:gd name="T70" fmla="*/ 325 w 329"/>
                <a:gd name="T71" fmla="*/ 558 h 568"/>
                <a:gd name="T72" fmla="*/ 323 w 329"/>
                <a:gd name="T73" fmla="*/ 561 h 568"/>
                <a:gd name="T74" fmla="*/ 320 w 329"/>
                <a:gd name="T75" fmla="*/ 563 h 568"/>
                <a:gd name="T76" fmla="*/ 316 w 329"/>
                <a:gd name="T77" fmla="*/ 565 h 568"/>
                <a:gd name="T78" fmla="*/ 312 w 329"/>
                <a:gd name="T79" fmla="*/ 566 h 568"/>
                <a:gd name="T80" fmla="*/ 308 w 329"/>
                <a:gd name="T81" fmla="*/ 568 h 568"/>
                <a:gd name="T82" fmla="*/ 308 w 329"/>
                <a:gd name="T8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568">
                  <a:moveTo>
                    <a:pt x="308" y="568"/>
                  </a:moveTo>
                  <a:lnTo>
                    <a:pt x="22" y="568"/>
                  </a:lnTo>
                  <a:lnTo>
                    <a:pt x="22" y="568"/>
                  </a:lnTo>
                  <a:lnTo>
                    <a:pt x="18" y="566"/>
                  </a:lnTo>
                  <a:lnTo>
                    <a:pt x="14" y="565"/>
                  </a:lnTo>
                  <a:lnTo>
                    <a:pt x="10" y="563"/>
                  </a:lnTo>
                  <a:lnTo>
                    <a:pt x="7" y="561"/>
                  </a:lnTo>
                  <a:lnTo>
                    <a:pt x="5" y="558"/>
                  </a:lnTo>
                  <a:lnTo>
                    <a:pt x="3" y="554"/>
                  </a:lnTo>
                  <a:lnTo>
                    <a:pt x="1" y="550"/>
                  </a:lnTo>
                  <a:lnTo>
                    <a:pt x="0" y="54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2" y="1"/>
                  </a:lnTo>
                  <a:lnTo>
                    <a:pt x="316" y="2"/>
                  </a:lnTo>
                  <a:lnTo>
                    <a:pt x="320" y="4"/>
                  </a:lnTo>
                  <a:lnTo>
                    <a:pt x="323" y="6"/>
                  </a:lnTo>
                  <a:lnTo>
                    <a:pt x="325" y="10"/>
                  </a:lnTo>
                  <a:lnTo>
                    <a:pt x="327" y="13"/>
                  </a:lnTo>
                  <a:lnTo>
                    <a:pt x="329" y="17"/>
                  </a:lnTo>
                  <a:lnTo>
                    <a:pt x="329" y="22"/>
                  </a:lnTo>
                  <a:lnTo>
                    <a:pt x="329" y="545"/>
                  </a:lnTo>
                  <a:lnTo>
                    <a:pt x="329" y="545"/>
                  </a:lnTo>
                  <a:lnTo>
                    <a:pt x="329" y="550"/>
                  </a:lnTo>
                  <a:lnTo>
                    <a:pt x="327" y="554"/>
                  </a:lnTo>
                  <a:lnTo>
                    <a:pt x="325" y="558"/>
                  </a:lnTo>
                  <a:lnTo>
                    <a:pt x="323" y="561"/>
                  </a:lnTo>
                  <a:lnTo>
                    <a:pt x="320" y="563"/>
                  </a:lnTo>
                  <a:lnTo>
                    <a:pt x="316" y="565"/>
                  </a:lnTo>
                  <a:lnTo>
                    <a:pt x="312" y="566"/>
                  </a:lnTo>
                  <a:lnTo>
                    <a:pt x="308" y="568"/>
                  </a:lnTo>
                  <a:lnTo>
                    <a:pt x="308" y="568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05" name="Freeform 1194"/>
            <p:cNvSpPr>
              <a:spLocks/>
            </p:cNvSpPr>
            <p:nvPr/>
          </p:nvSpPr>
          <p:spPr bwMode="auto">
            <a:xfrm>
              <a:off x="1288968" y="841368"/>
              <a:ext cx="173669" cy="45486"/>
            </a:xfrm>
            <a:custGeom>
              <a:avLst/>
              <a:gdLst>
                <a:gd name="T0" fmla="*/ 187 w 208"/>
                <a:gd name="T1" fmla="*/ 57 h 57"/>
                <a:gd name="T2" fmla="*/ 21 w 208"/>
                <a:gd name="T3" fmla="*/ 57 h 57"/>
                <a:gd name="T4" fmla="*/ 21 w 208"/>
                <a:gd name="T5" fmla="*/ 57 h 57"/>
                <a:gd name="T6" fmla="*/ 17 w 208"/>
                <a:gd name="T7" fmla="*/ 57 h 57"/>
                <a:gd name="T8" fmla="*/ 12 w 208"/>
                <a:gd name="T9" fmla="*/ 56 h 57"/>
                <a:gd name="T10" fmla="*/ 9 w 208"/>
                <a:gd name="T11" fmla="*/ 54 h 57"/>
                <a:gd name="T12" fmla="*/ 6 w 208"/>
                <a:gd name="T13" fmla="*/ 50 h 57"/>
                <a:gd name="T14" fmla="*/ 3 w 208"/>
                <a:gd name="T15" fmla="*/ 47 h 57"/>
                <a:gd name="T16" fmla="*/ 1 w 208"/>
                <a:gd name="T17" fmla="*/ 44 h 57"/>
                <a:gd name="T18" fmla="*/ 0 w 208"/>
                <a:gd name="T19" fmla="*/ 40 h 57"/>
                <a:gd name="T20" fmla="*/ 0 w 208"/>
                <a:gd name="T21" fmla="*/ 36 h 57"/>
                <a:gd name="T22" fmla="*/ 0 w 208"/>
                <a:gd name="T23" fmla="*/ 21 h 57"/>
                <a:gd name="T24" fmla="*/ 0 w 208"/>
                <a:gd name="T25" fmla="*/ 21 h 57"/>
                <a:gd name="T26" fmla="*/ 0 w 208"/>
                <a:gd name="T27" fmla="*/ 16 h 57"/>
                <a:gd name="T28" fmla="*/ 1 w 208"/>
                <a:gd name="T29" fmla="*/ 13 h 57"/>
                <a:gd name="T30" fmla="*/ 3 w 208"/>
                <a:gd name="T31" fmla="*/ 8 h 57"/>
                <a:gd name="T32" fmla="*/ 6 w 208"/>
                <a:gd name="T33" fmla="*/ 6 h 57"/>
                <a:gd name="T34" fmla="*/ 9 w 208"/>
                <a:gd name="T35" fmla="*/ 3 h 57"/>
                <a:gd name="T36" fmla="*/ 12 w 208"/>
                <a:gd name="T37" fmla="*/ 1 h 57"/>
                <a:gd name="T38" fmla="*/ 17 w 208"/>
                <a:gd name="T39" fmla="*/ 0 h 57"/>
                <a:gd name="T40" fmla="*/ 21 w 208"/>
                <a:gd name="T41" fmla="*/ 0 h 57"/>
                <a:gd name="T42" fmla="*/ 187 w 208"/>
                <a:gd name="T43" fmla="*/ 0 h 57"/>
                <a:gd name="T44" fmla="*/ 187 w 208"/>
                <a:gd name="T45" fmla="*/ 0 h 57"/>
                <a:gd name="T46" fmla="*/ 191 w 208"/>
                <a:gd name="T47" fmla="*/ 0 h 57"/>
                <a:gd name="T48" fmla="*/ 195 w 208"/>
                <a:gd name="T49" fmla="*/ 1 h 57"/>
                <a:gd name="T50" fmla="*/ 199 w 208"/>
                <a:gd name="T51" fmla="*/ 3 h 57"/>
                <a:gd name="T52" fmla="*/ 201 w 208"/>
                <a:gd name="T53" fmla="*/ 6 h 57"/>
                <a:gd name="T54" fmla="*/ 205 w 208"/>
                <a:gd name="T55" fmla="*/ 8 h 57"/>
                <a:gd name="T56" fmla="*/ 207 w 208"/>
                <a:gd name="T57" fmla="*/ 13 h 57"/>
                <a:gd name="T58" fmla="*/ 208 w 208"/>
                <a:gd name="T59" fmla="*/ 16 h 57"/>
                <a:gd name="T60" fmla="*/ 208 w 208"/>
                <a:gd name="T61" fmla="*/ 21 h 57"/>
                <a:gd name="T62" fmla="*/ 208 w 208"/>
                <a:gd name="T63" fmla="*/ 36 h 57"/>
                <a:gd name="T64" fmla="*/ 208 w 208"/>
                <a:gd name="T65" fmla="*/ 36 h 57"/>
                <a:gd name="T66" fmla="*/ 208 w 208"/>
                <a:gd name="T67" fmla="*/ 40 h 57"/>
                <a:gd name="T68" fmla="*/ 207 w 208"/>
                <a:gd name="T69" fmla="*/ 44 h 57"/>
                <a:gd name="T70" fmla="*/ 205 w 208"/>
                <a:gd name="T71" fmla="*/ 47 h 57"/>
                <a:gd name="T72" fmla="*/ 201 w 208"/>
                <a:gd name="T73" fmla="*/ 50 h 57"/>
                <a:gd name="T74" fmla="*/ 199 w 208"/>
                <a:gd name="T75" fmla="*/ 54 h 57"/>
                <a:gd name="T76" fmla="*/ 195 w 208"/>
                <a:gd name="T77" fmla="*/ 56 h 57"/>
                <a:gd name="T78" fmla="*/ 191 w 208"/>
                <a:gd name="T79" fmla="*/ 57 h 57"/>
                <a:gd name="T80" fmla="*/ 187 w 208"/>
                <a:gd name="T81" fmla="*/ 57 h 57"/>
                <a:gd name="T82" fmla="*/ 187 w 208"/>
                <a:gd name="T8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57">
                  <a:moveTo>
                    <a:pt x="187" y="57"/>
                  </a:moveTo>
                  <a:lnTo>
                    <a:pt x="21" y="57"/>
                  </a:lnTo>
                  <a:lnTo>
                    <a:pt x="21" y="57"/>
                  </a:lnTo>
                  <a:lnTo>
                    <a:pt x="17" y="57"/>
                  </a:lnTo>
                  <a:lnTo>
                    <a:pt x="12" y="56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3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1"/>
                  </a:lnTo>
                  <a:lnTo>
                    <a:pt x="199" y="3"/>
                  </a:lnTo>
                  <a:lnTo>
                    <a:pt x="201" y="6"/>
                  </a:lnTo>
                  <a:lnTo>
                    <a:pt x="205" y="8"/>
                  </a:lnTo>
                  <a:lnTo>
                    <a:pt x="207" y="13"/>
                  </a:lnTo>
                  <a:lnTo>
                    <a:pt x="208" y="16"/>
                  </a:lnTo>
                  <a:lnTo>
                    <a:pt x="208" y="21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40"/>
                  </a:lnTo>
                  <a:lnTo>
                    <a:pt x="207" y="44"/>
                  </a:lnTo>
                  <a:lnTo>
                    <a:pt x="205" y="47"/>
                  </a:lnTo>
                  <a:lnTo>
                    <a:pt x="201" y="50"/>
                  </a:lnTo>
                  <a:lnTo>
                    <a:pt x="199" y="54"/>
                  </a:lnTo>
                  <a:lnTo>
                    <a:pt x="195" y="56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06" name="Freeform 1195"/>
            <p:cNvSpPr>
              <a:spLocks/>
            </p:cNvSpPr>
            <p:nvPr/>
          </p:nvSpPr>
          <p:spPr bwMode="auto">
            <a:xfrm>
              <a:off x="1288968" y="915798"/>
              <a:ext cx="173669" cy="45486"/>
            </a:xfrm>
            <a:custGeom>
              <a:avLst/>
              <a:gdLst>
                <a:gd name="T0" fmla="*/ 187 w 208"/>
                <a:gd name="T1" fmla="*/ 58 h 58"/>
                <a:gd name="T2" fmla="*/ 21 w 208"/>
                <a:gd name="T3" fmla="*/ 58 h 58"/>
                <a:gd name="T4" fmla="*/ 21 w 208"/>
                <a:gd name="T5" fmla="*/ 58 h 58"/>
                <a:gd name="T6" fmla="*/ 17 w 208"/>
                <a:gd name="T7" fmla="*/ 57 h 58"/>
                <a:gd name="T8" fmla="*/ 12 w 208"/>
                <a:gd name="T9" fmla="*/ 55 h 58"/>
                <a:gd name="T10" fmla="*/ 9 w 208"/>
                <a:gd name="T11" fmla="*/ 54 h 58"/>
                <a:gd name="T12" fmla="*/ 6 w 208"/>
                <a:gd name="T13" fmla="*/ 51 h 58"/>
                <a:gd name="T14" fmla="*/ 3 w 208"/>
                <a:gd name="T15" fmla="*/ 48 h 58"/>
                <a:gd name="T16" fmla="*/ 1 w 208"/>
                <a:gd name="T17" fmla="*/ 44 h 58"/>
                <a:gd name="T18" fmla="*/ 0 w 208"/>
                <a:gd name="T19" fmla="*/ 40 h 58"/>
                <a:gd name="T20" fmla="*/ 0 w 208"/>
                <a:gd name="T21" fmla="*/ 37 h 58"/>
                <a:gd name="T22" fmla="*/ 0 w 208"/>
                <a:gd name="T23" fmla="*/ 21 h 58"/>
                <a:gd name="T24" fmla="*/ 0 w 208"/>
                <a:gd name="T25" fmla="*/ 21 h 58"/>
                <a:gd name="T26" fmla="*/ 0 w 208"/>
                <a:gd name="T27" fmla="*/ 17 h 58"/>
                <a:gd name="T28" fmla="*/ 1 w 208"/>
                <a:gd name="T29" fmla="*/ 13 h 58"/>
                <a:gd name="T30" fmla="*/ 3 w 208"/>
                <a:gd name="T31" fmla="*/ 9 h 58"/>
                <a:gd name="T32" fmla="*/ 6 w 208"/>
                <a:gd name="T33" fmla="*/ 6 h 58"/>
                <a:gd name="T34" fmla="*/ 9 w 208"/>
                <a:gd name="T35" fmla="*/ 4 h 58"/>
                <a:gd name="T36" fmla="*/ 12 w 208"/>
                <a:gd name="T37" fmla="*/ 1 h 58"/>
                <a:gd name="T38" fmla="*/ 17 w 208"/>
                <a:gd name="T39" fmla="*/ 0 h 58"/>
                <a:gd name="T40" fmla="*/ 21 w 208"/>
                <a:gd name="T41" fmla="*/ 0 h 58"/>
                <a:gd name="T42" fmla="*/ 187 w 208"/>
                <a:gd name="T43" fmla="*/ 0 h 58"/>
                <a:gd name="T44" fmla="*/ 187 w 208"/>
                <a:gd name="T45" fmla="*/ 0 h 58"/>
                <a:gd name="T46" fmla="*/ 191 w 208"/>
                <a:gd name="T47" fmla="*/ 0 h 58"/>
                <a:gd name="T48" fmla="*/ 195 w 208"/>
                <a:gd name="T49" fmla="*/ 1 h 58"/>
                <a:gd name="T50" fmla="*/ 199 w 208"/>
                <a:gd name="T51" fmla="*/ 4 h 58"/>
                <a:gd name="T52" fmla="*/ 201 w 208"/>
                <a:gd name="T53" fmla="*/ 6 h 58"/>
                <a:gd name="T54" fmla="*/ 205 w 208"/>
                <a:gd name="T55" fmla="*/ 9 h 58"/>
                <a:gd name="T56" fmla="*/ 207 w 208"/>
                <a:gd name="T57" fmla="*/ 13 h 58"/>
                <a:gd name="T58" fmla="*/ 208 w 208"/>
                <a:gd name="T59" fmla="*/ 17 h 58"/>
                <a:gd name="T60" fmla="*/ 208 w 208"/>
                <a:gd name="T61" fmla="*/ 21 h 58"/>
                <a:gd name="T62" fmla="*/ 208 w 208"/>
                <a:gd name="T63" fmla="*/ 37 h 58"/>
                <a:gd name="T64" fmla="*/ 208 w 208"/>
                <a:gd name="T65" fmla="*/ 37 h 58"/>
                <a:gd name="T66" fmla="*/ 208 w 208"/>
                <a:gd name="T67" fmla="*/ 40 h 58"/>
                <a:gd name="T68" fmla="*/ 207 w 208"/>
                <a:gd name="T69" fmla="*/ 44 h 58"/>
                <a:gd name="T70" fmla="*/ 205 w 208"/>
                <a:gd name="T71" fmla="*/ 48 h 58"/>
                <a:gd name="T72" fmla="*/ 201 w 208"/>
                <a:gd name="T73" fmla="*/ 51 h 58"/>
                <a:gd name="T74" fmla="*/ 199 w 208"/>
                <a:gd name="T75" fmla="*/ 54 h 58"/>
                <a:gd name="T76" fmla="*/ 195 w 208"/>
                <a:gd name="T77" fmla="*/ 55 h 58"/>
                <a:gd name="T78" fmla="*/ 191 w 208"/>
                <a:gd name="T79" fmla="*/ 57 h 58"/>
                <a:gd name="T80" fmla="*/ 187 w 208"/>
                <a:gd name="T81" fmla="*/ 58 h 58"/>
                <a:gd name="T82" fmla="*/ 187 w 208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58">
                  <a:moveTo>
                    <a:pt x="187" y="58"/>
                  </a:moveTo>
                  <a:lnTo>
                    <a:pt x="21" y="58"/>
                  </a:lnTo>
                  <a:lnTo>
                    <a:pt x="21" y="58"/>
                  </a:lnTo>
                  <a:lnTo>
                    <a:pt x="17" y="57"/>
                  </a:lnTo>
                  <a:lnTo>
                    <a:pt x="12" y="55"/>
                  </a:lnTo>
                  <a:lnTo>
                    <a:pt x="9" y="54"/>
                  </a:lnTo>
                  <a:lnTo>
                    <a:pt x="6" y="51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1"/>
                  </a:lnTo>
                  <a:lnTo>
                    <a:pt x="199" y="4"/>
                  </a:lnTo>
                  <a:lnTo>
                    <a:pt x="201" y="6"/>
                  </a:lnTo>
                  <a:lnTo>
                    <a:pt x="205" y="9"/>
                  </a:lnTo>
                  <a:lnTo>
                    <a:pt x="207" y="13"/>
                  </a:lnTo>
                  <a:lnTo>
                    <a:pt x="208" y="17"/>
                  </a:lnTo>
                  <a:lnTo>
                    <a:pt x="208" y="21"/>
                  </a:lnTo>
                  <a:lnTo>
                    <a:pt x="208" y="37"/>
                  </a:lnTo>
                  <a:lnTo>
                    <a:pt x="208" y="37"/>
                  </a:lnTo>
                  <a:lnTo>
                    <a:pt x="208" y="40"/>
                  </a:lnTo>
                  <a:lnTo>
                    <a:pt x="207" y="44"/>
                  </a:lnTo>
                  <a:lnTo>
                    <a:pt x="205" y="48"/>
                  </a:lnTo>
                  <a:lnTo>
                    <a:pt x="201" y="51"/>
                  </a:lnTo>
                  <a:lnTo>
                    <a:pt x="199" y="54"/>
                  </a:lnTo>
                  <a:lnTo>
                    <a:pt x="195" y="55"/>
                  </a:lnTo>
                  <a:lnTo>
                    <a:pt x="191" y="57"/>
                  </a:lnTo>
                  <a:lnTo>
                    <a:pt x="187" y="58"/>
                  </a:lnTo>
                  <a:lnTo>
                    <a:pt x="187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07" name="Freeform 1196"/>
            <p:cNvSpPr>
              <a:spLocks/>
            </p:cNvSpPr>
            <p:nvPr/>
          </p:nvSpPr>
          <p:spPr bwMode="auto">
            <a:xfrm>
              <a:off x="1288968" y="990227"/>
              <a:ext cx="173669" cy="45486"/>
            </a:xfrm>
            <a:custGeom>
              <a:avLst/>
              <a:gdLst>
                <a:gd name="T0" fmla="*/ 187 w 208"/>
                <a:gd name="T1" fmla="*/ 57 h 57"/>
                <a:gd name="T2" fmla="*/ 21 w 208"/>
                <a:gd name="T3" fmla="*/ 57 h 57"/>
                <a:gd name="T4" fmla="*/ 21 w 208"/>
                <a:gd name="T5" fmla="*/ 57 h 57"/>
                <a:gd name="T6" fmla="*/ 17 w 208"/>
                <a:gd name="T7" fmla="*/ 56 h 57"/>
                <a:gd name="T8" fmla="*/ 12 w 208"/>
                <a:gd name="T9" fmla="*/ 55 h 57"/>
                <a:gd name="T10" fmla="*/ 9 w 208"/>
                <a:gd name="T11" fmla="*/ 53 h 57"/>
                <a:gd name="T12" fmla="*/ 6 w 208"/>
                <a:gd name="T13" fmla="*/ 51 h 57"/>
                <a:gd name="T14" fmla="*/ 3 w 208"/>
                <a:gd name="T15" fmla="*/ 47 h 57"/>
                <a:gd name="T16" fmla="*/ 1 w 208"/>
                <a:gd name="T17" fmla="*/ 44 h 57"/>
                <a:gd name="T18" fmla="*/ 0 w 208"/>
                <a:gd name="T19" fmla="*/ 40 h 57"/>
                <a:gd name="T20" fmla="*/ 0 w 208"/>
                <a:gd name="T21" fmla="*/ 35 h 57"/>
                <a:gd name="T22" fmla="*/ 0 w 208"/>
                <a:gd name="T23" fmla="*/ 21 h 57"/>
                <a:gd name="T24" fmla="*/ 0 w 208"/>
                <a:gd name="T25" fmla="*/ 21 h 57"/>
                <a:gd name="T26" fmla="*/ 0 w 208"/>
                <a:gd name="T27" fmla="*/ 16 h 57"/>
                <a:gd name="T28" fmla="*/ 1 w 208"/>
                <a:gd name="T29" fmla="*/ 12 h 57"/>
                <a:gd name="T30" fmla="*/ 3 w 208"/>
                <a:gd name="T31" fmla="*/ 9 h 57"/>
                <a:gd name="T32" fmla="*/ 6 w 208"/>
                <a:gd name="T33" fmla="*/ 5 h 57"/>
                <a:gd name="T34" fmla="*/ 9 w 208"/>
                <a:gd name="T35" fmla="*/ 3 h 57"/>
                <a:gd name="T36" fmla="*/ 12 w 208"/>
                <a:gd name="T37" fmla="*/ 1 h 57"/>
                <a:gd name="T38" fmla="*/ 17 w 208"/>
                <a:gd name="T39" fmla="*/ 0 h 57"/>
                <a:gd name="T40" fmla="*/ 21 w 208"/>
                <a:gd name="T41" fmla="*/ 0 h 57"/>
                <a:gd name="T42" fmla="*/ 187 w 208"/>
                <a:gd name="T43" fmla="*/ 0 h 57"/>
                <a:gd name="T44" fmla="*/ 187 w 208"/>
                <a:gd name="T45" fmla="*/ 0 h 57"/>
                <a:gd name="T46" fmla="*/ 191 w 208"/>
                <a:gd name="T47" fmla="*/ 0 h 57"/>
                <a:gd name="T48" fmla="*/ 195 w 208"/>
                <a:gd name="T49" fmla="*/ 1 h 57"/>
                <a:gd name="T50" fmla="*/ 199 w 208"/>
                <a:gd name="T51" fmla="*/ 3 h 57"/>
                <a:gd name="T52" fmla="*/ 201 w 208"/>
                <a:gd name="T53" fmla="*/ 5 h 57"/>
                <a:gd name="T54" fmla="*/ 205 w 208"/>
                <a:gd name="T55" fmla="*/ 9 h 57"/>
                <a:gd name="T56" fmla="*/ 207 w 208"/>
                <a:gd name="T57" fmla="*/ 12 h 57"/>
                <a:gd name="T58" fmla="*/ 208 w 208"/>
                <a:gd name="T59" fmla="*/ 16 h 57"/>
                <a:gd name="T60" fmla="*/ 208 w 208"/>
                <a:gd name="T61" fmla="*/ 21 h 57"/>
                <a:gd name="T62" fmla="*/ 208 w 208"/>
                <a:gd name="T63" fmla="*/ 35 h 57"/>
                <a:gd name="T64" fmla="*/ 208 w 208"/>
                <a:gd name="T65" fmla="*/ 35 h 57"/>
                <a:gd name="T66" fmla="*/ 208 w 208"/>
                <a:gd name="T67" fmla="*/ 40 h 57"/>
                <a:gd name="T68" fmla="*/ 207 w 208"/>
                <a:gd name="T69" fmla="*/ 44 h 57"/>
                <a:gd name="T70" fmla="*/ 205 w 208"/>
                <a:gd name="T71" fmla="*/ 47 h 57"/>
                <a:gd name="T72" fmla="*/ 201 w 208"/>
                <a:gd name="T73" fmla="*/ 51 h 57"/>
                <a:gd name="T74" fmla="*/ 199 w 208"/>
                <a:gd name="T75" fmla="*/ 53 h 57"/>
                <a:gd name="T76" fmla="*/ 195 w 208"/>
                <a:gd name="T77" fmla="*/ 55 h 57"/>
                <a:gd name="T78" fmla="*/ 191 w 208"/>
                <a:gd name="T79" fmla="*/ 56 h 57"/>
                <a:gd name="T80" fmla="*/ 187 w 208"/>
                <a:gd name="T81" fmla="*/ 57 h 57"/>
                <a:gd name="T82" fmla="*/ 187 w 208"/>
                <a:gd name="T8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8" h="57">
                  <a:moveTo>
                    <a:pt x="187" y="57"/>
                  </a:moveTo>
                  <a:lnTo>
                    <a:pt x="21" y="57"/>
                  </a:lnTo>
                  <a:lnTo>
                    <a:pt x="21" y="57"/>
                  </a:lnTo>
                  <a:lnTo>
                    <a:pt x="17" y="56"/>
                  </a:lnTo>
                  <a:lnTo>
                    <a:pt x="12" y="55"/>
                  </a:lnTo>
                  <a:lnTo>
                    <a:pt x="9" y="53"/>
                  </a:lnTo>
                  <a:lnTo>
                    <a:pt x="6" y="51"/>
                  </a:lnTo>
                  <a:lnTo>
                    <a:pt x="3" y="47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1"/>
                  </a:lnTo>
                  <a:lnTo>
                    <a:pt x="199" y="3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07" y="12"/>
                  </a:lnTo>
                  <a:lnTo>
                    <a:pt x="208" y="16"/>
                  </a:lnTo>
                  <a:lnTo>
                    <a:pt x="208" y="21"/>
                  </a:lnTo>
                  <a:lnTo>
                    <a:pt x="208" y="35"/>
                  </a:lnTo>
                  <a:lnTo>
                    <a:pt x="208" y="35"/>
                  </a:lnTo>
                  <a:lnTo>
                    <a:pt x="208" y="40"/>
                  </a:lnTo>
                  <a:lnTo>
                    <a:pt x="207" y="44"/>
                  </a:lnTo>
                  <a:lnTo>
                    <a:pt x="205" y="47"/>
                  </a:lnTo>
                  <a:lnTo>
                    <a:pt x="201" y="51"/>
                  </a:lnTo>
                  <a:lnTo>
                    <a:pt x="199" y="53"/>
                  </a:lnTo>
                  <a:lnTo>
                    <a:pt x="195" y="55"/>
                  </a:lnTo>
                  <a:lnTo>
                    <a:pt x="191" y="56"/>
                  </a:lnTo>
                  <a:lnTo>
                    <a:pt x="187" y="57"/>
                  </a:lnTo>
                  <a:lnTo>
                    <a:pt x="18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08" name="Freeform 1197"/>
            <p:cNvSpPr>
              <a:spLocks/>
            </p:cNvSpPr>
            <p:nvPr/>
          </p:nvSpPr>
          <p:spPr bwMode="auto">
            <a:xfrm>
              <a:off x="1334452" y="651159"/>
              <a:ext cx="41350" cy="95106"/>
            </a:xfrm>
            <a:custGeom>
              <a:avLst/>
              <a:gdLst>
                <a:gd name="T0" fmla="*/ 53 w 53"/>
                <a:gd name="T1" fmla="*/ 0 h 111"/>
                <a:gd name="T2" fmla="*/ 0 w 53"/>
                <a:gd name="T3" fmla="*/ 111 h 111"/>
                <a:gd name="T4" fmla="*/ 53 w 53"/>
                <a:gd name="T5" fmla="*/ 111 h 111"/>
                <a:gd name="T6" fmla="*/ 53 w 53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11">
                  <a:moveTo>
                    <a:pt x="53" y="0"/>
                  </a:moveTo>
                  <a:lnTo>
                    <a:pt x="0" y="111"/>
                  </a:lnTo>
                  <a:lnTo>
                    <a:pt x="53" y="1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09" name="Freeform 1198"/>
            <p:cNvSpPr>
              <a:spLocks/>
            </p:cNvSpPr>
            <p:nvPr/>
          </p:nvSpPr>
          <p:spPr bwMode="auto">
            <a:xfrm>
              <a:off x="1371668" y="713182"/>
              <a:ext cx="45486" cy="90970"/>
            </a:xfrm>
            <a:custGeom>
              <a:avLst/>
              <a:gdLst>
                <a:gd name="T0" fmla="*/ 0 w 54"/>
                <a:gd name="T1" fmla="*/ 111 h 111"/>
                <a:gd name="T2" fmla="*/ 54 w 54"/>
                <a:gd name="T3" fmla="*/ 0 h 111"/>
                <a:gd name="T4" fmla="*/ 0 w 54"/>
                <a:gd name="T5" fmla="*/ 0 h 111"/>
                <a:gd name="T6" fmla="*/ 0 w 54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11">
                  <a:moveTo>
                    <a:pt x="0" y="111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10576882" y="2836745"/>
            <a:ext cx="238423" cy="424691"/>
            <a:chOff x="908550" y="601539"/>
            <a:chExt cx="264639" cy="471388"/>
          </a:xfrm>
        </p:grpSpPr>
        <p:sp>
          <p:nvSpPr>
            <p:cNvPr id="111" name="Freeform 1199"/>
            <p:cNvSpPr>
              <a:spLocks/>
            </p:cNvSpPr>
            <p:nvPr/>
          </p:nvSpPr>
          <p:spPr bwMode="auto">
            <a:xfrm>
              <a:off x="908550" y="601539"/>
              <a:ext cx="264639" cy="471388"/>
            </a:xfrm>
            <a:custGeom>
              <a:avLst/>
              <a:gdLst>
                <a:gd name="T0" fmla="*/ 293 w 320"/>
                <a:gd name="T1" fmla="*/ 572 h 572"/>
                <a:gd name="T2" fmla="*/ 26 w 320"/>
                <a:gd name="T3" fmla="*/ 572 h 572"/>
                <a:gd name="T4" fmla="*/ 26 w 320"/>
                <a:gd name="T5" fmla="*/ 572 h 572"/>
                <a:gd name="T6" fmla="*/ 21 w 320"/>
                <a:gd name="T7" fmla="*/ 570 h 572"/>
                <a:gd name="T8" fmla="*/ 16 w 320"/>
                <a:gd name="T9" fmla="*/ 569 h 572"/>
                <a:gd name="T10" fmla="*/ 11 w 320"/>
                <a:gd name="T11" fmla="*/ 566 h 572"/>
                <a:gd name="T12" fmla="*/ 7 w 320"/>
                <a:gd name="T13" fmla="*/ 563 h 572"/>
                <a:gd name="T14" fmla="*/ 4 w 320"/>
                <a:gd name="T15" fmla="*/ 559 h 572"/>
                <a:gd name="T16" fmla="*/ 2 w 320"/>
                <a:gd name="T17" fmla="*/ 555 h 572"/>
                <a:gd name="T18" fmla="*/ 0 w 320"/>
                <a:gd name="T19" fmla="*/ 549 h 572"/>
                <a:gd name="T20" fmla="*/ 0 w 320"/>
                <a:gd name="T21" fmla="*/ 544 h 572"/>
                <a:gd name="T22" fmla="*/ 0 w 320"/>
                <a:gd name="T23" fmla="*/ 27 h 572"/>
                <a:gd name="T24" fmla="*/ 0 w 320"/>
                <a:gd name="T25" fmla="*/ 27 h 572"/>
                <a:gd name="T26" fmla="*/ 0 w 320"/>
                <a:gd name="T27" fmla="*/ 21 h 572"/>
                <a:gd name="T28" fmla="*/ 2 w 320"/>
                <a:gd name="T29" fmla="*/ 17 h 572"/>
                <a:gd name="T30" fmla="*/ 4 w 320"/>
                <a:gd name="T31" fmla="*/ 11 h 572"/>
                <a:gd name="T32" fmla="*/ 7 w 320"/>
                <a:gd name="T33" fmla="*/ 8 h 572"/>
                <a:gd name="T34" fmla="*/ 11 w 320"/>
                <a:gd name="T35" fmla="*/ 5 h 572"/>
                <a:gd name="T36" fmla="*/ 16 w 320"/>
                <a:gd name="T37" fmla="*/ 3 h 572"/>
                <a:gd name="T38" fmla="*/ 21 w 320"/>
                <a:gd name="T39" fmla="*/ 0 h 572"/>
                <a:gd name="T40" fmla="*/ 26 w 320"/>
                <a:gd name="T41" fmla="*/ 0 h 572"/>
                <a:gd name="T42" fmla="*/ 293 w 320"/>
                <a:gd name="T43" fmla="*/ 0 h 572"/>
                <a:gd name="T44" fmla="*/ 293 w 320"/>
                <a:gd name="T45" fmla="*/ 0 h 572"/>
                <a:gd name="T46" fmla="*/ 299 w 320"/>
                <a:gd name="T47" fmla="*/ 0 h 572"/>
                <a:gd name="T48" fmla="*/ 303 w 320"/>
                <a:gd name="T49" fmla="*/ 3 h 572"/>
                <a:gd name="T50" fmla="*/ 308 w 320"/>
                <a:gd name="T51" fmla="*/ 5 h 572"/>
                <a:gd name="T52" fmla="*/ 312 w 320"/>
                <a:gd name="T53" fmla="*/ 8 h 572"/>
                <a:gd name="T54" fmla="*/ 316 w 320"/>
                <a:gd name="T55" fmla="*/ 11 h 572"/>
                <a:gd name="T56" fmla="*/ 318 w 320"/>
                <a:gd name="T57" fmla="*/ 17 h 572"/>
                <a:gd name="T58" fmla="*/ 320 w 320"/>
                <a:gd name="T59" fmla="*/ 21 h 572"/>
                <a:gd name="T60" fmla="*/ 320 w 320"/>
                <a:gd name="T61" fmla="*/ 27 h 572"/>
                <a:gd name="T62" fmla="*/ 320 w 320"/>
                <a:gd name="T63" fmla="*/ 544 h 572"/>
                <a:gd name="T64" fmla="*/ 320 w 320"/>
                <a:gd name="T65" fmla="*/ 544 h 572"/>
                <a:gd name="T66" fmla="*/ 320 w 320"/>
                <a:gd name="T67" fmla="*/ 549 h 572"/>
                <a:gd name="T68" fmla="*/ 318 w 320"/>
                <a:gd name="T69" fmla="*/ 555 h 572"/>
                <a:gd name="T70" fmla="*/ 316 w 320"/>
                <a:gd name="T71" fmla="*/ 559 h 572"/>
                <a:gd name="T72" fmla="*/ 312 w 320"/>
                <a:gd name="T73" fmla="*/ 563 h 572"/>
                <a:gd name="T74" fmla="*/ 308 w 320"/>
                <a:gd name="T75" fmla="*/ 566 h 572"/>
                <a:gd name="T76" fmla="*/ 303 w 320"/>
                <a:gd name="T77" fmla="*/ 569 h 572"/>
                <a:gd name="T78" fmla="*/ 299 w 320"/>
                <a:gd name="T79" fmla="*/ 570 h 572"/>
                <a:gd name="T80" fmla="*/ 293 w 320"/>
                <a:gd name="T81" fmla="*/ 572 h 572"/>
                <a:gd name="T82" fmla="*/ 293 w 320"/>
                <a:gd name="T83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" h="572">
                  <a:moveTo>
                    <a:pt x="293" y="572"/>
                  </a:moveTo>
                  <a:lnTo>
                    <a:pt x="26" y="572"/>
                  </a:lnTo>
                  <a:lnTo>
                    <a:pt x="26" y="572"/>
                  </a:lnTo>
                  <a:lnTo>
                    <a:pt x="21" y="570"/>
                  </a:lnTo>
                  <a:lnTo>
                    <a:pt x="16" y="569"/>
                  </a:lnTo>
                  <a:lnTo>
                    <a:pt x="11" y="566"/>
                  </a:lnTo>
                  <a:lnTo>
                    <a:pt x="7" y="563"/>
                  </a:lnTo>
                  <a:lnTo>
                    <a:pt x="4" y="559"/>
                  </a:lnTo>
                  <a:lnTo>
                    <a:pt x="2" y="555"/>
                  </a:lnTo>
                  <a:lnTo>
                    <a:pt x="0" y="549"/>
                  </a:lnTo>
                  <a:lnTo>
                    <a:pt x="0" y="54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1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3" y="3"/>
                  </a:lnTo>
                  <a:lnTo>
                    <a:pt x="308" y="5"/>
                  </a:lnTo>
                  <a:lnTo>
                    <a:pt x="312" y="8"/>
                  </a:lnTo>
                  <a:lnTo>
                    <a:pt x="316" y="11"/>
                  </a:lnTo>
                  <a:lnTo>
                    <a:pt x="318" y="17"/>
                  </a:lnTo>
                  <a:lnTo>
                    <a:pt x="320" y="21"/>
                  </a:lnTo>
                  <a:lnTo>
                    <a:pt x="320" y="2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9"/>
                  </a:lnTo>
                  <a:lnTo>
                    <a:pt x="318" y="555"/>
                  </a:lnTo>
                  <a:lnTo>
                    <a:pt x="316" y="559"/>
                  </a:lnTo>
                  <a:lnTo>
                    <a:pt x="312" y="563"/>
                  </a:lnTo>
                  <a:lnTo>
                    <a:pt x="308" y="566"/>
                  </a:lnTo>
                  <a:lnTo>
                    <a:pt x="303" y="569"/>
                  </a:lnTo>
                  <a:lnTo>
                    <a:pt x="299" y="570"/>
                  </a:lnTo>
                  <a:lnTo>
                    <a:pt x="293" y="572"/>
                  </a:lnTo>
                  <a:lnTo>
                    <a:pt x="293" y="572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2" name="Freeform 1200"/>
            <p:cNvSpPr>
              <a:spLocks/>
            </p:cNvSpPr>
            <p:nvPr/>
          </p:nvSpPr>
          <p:spPr bwMode="auto">
            <a:xfrm>
              <a:off x="945764" y="642889"/>
              <a:ext cx="194345" cy="99240"/>
            </a:xfrm>
            <a:custGeom>
              <a:avLst/>
              <a:gdLst>
                <a:gd name="T0" fmla="*/ 211 w 232"/>
                <a:gd name="T1" fmla="*/ 121 h 121"/>
                <a:gd name="T2" fmla="*/ 21 w 232"/>
                <a:gd name="T3" fmla="*/ 121 h 121"/>
                <a:gd name="T4" fmla="*/ 21 w 232"/>
                <a:gd name="T5" fmla="*/ 121 h 121"/>
                <a:gd name="T6" fmla="*/ 16 w 232"/>
                <a:gd name="T7" fmla="*/ 121 h 121"/>
                <a:gd name="T8" fmla="*/ 13 w 232"/>
                <a:gd name="T9" fmla="*/ 119 h 121"/>
                <a:gd name="T10" fmla="*/ 9 w 232"/>
                <a:gd name="T11" fmla="*/ 117 h 121"/>
                <a:gd name="T12" fmla="*/ 6 w 232"/>
                <a:gd name="T13" fmla="*/ 114 h 121"/>
                <a:gd name="T14" fmla="*/ 3 w 232"/>
                <a:gd name="T15" fmla="*/ 112 h 121"/>
                <a:gd name="T16" fmla="*/ 1 w 232"/>
                <a:gd name="T17" fmla="*/ 107 h 121"/>
                <a:gd name="T18" fmla="*/ 0 w 232"/>
                <a:gd name="T19" fmla="*/ 104 h 121"/>
                <a:gd name="T20" fmla="*/ 0 w 232"/>
                <a:gd name="T21" fmla="*/ 100 h 121"/>
                <a:gd name="T22" fmla="*/ 0 w 232"/>
                <a:gd name="T23" fmla="*/ 21 h 121"/>
                <a:gd name="T24" fmla="*/ 0 w 232"/>
                <a:gd name="T25" fmla="*/ 21 h 121"/>
                <a:gd name="T26" fmla="*/ 0 w 232"/>
                <a:gd name="T27" fmla="*/ 17 h 121"/>
                <a:gd name="T28" fmla="*/ 1 w 232"/>
                <a:gd name="T29" fmla="*/ 12 h 121"/>
                <a:gd name="T30" fmla="*/ 3 w 232"/>
                <a:gd name="T31" fmla="*/ 9 h 121"/>
                <a:gd name="T32" fmla="*/ 6 w 232"/>
                <a:gd name="T33" fmla="*/ 6 h 121"/>
                <a:gd name="T34" fmla="*/ 9 w 232"/>
                <a:gd name="T35" fmla="*/ 3 h 121"/>
                <a:gd name="T36" fmla="*/ 13 w 232"/>
                <a:gd name="T37" fmla="*/ 1 h 121"/>
                <a:gd name="T38" fmla="*/ 16 w 232"/>
                <a:gd name="T39" fmla="*/ 0 h 121"/>
                <a:gd name="T40" fmla="*/ 21 w 232"/>
                <a:gd name="T41" fmla="*/ 0 h 121"/>
                <a:gd name="T42" fmla="*/ 211 w 232"/>
                <a:gd name="T43" fmla="*/ 0 h 121"/>
                <a:gd name="T44" fmla="*/ 211 w 232"/>
                <a:gd name="T45" fmla="*/ 0 h 121"/>
                <a:gd name="T46" fmla="*/ 215 w 232"/>
                <a:gd name="T47" fmla="*/ 0 h 121"/>
                <a:gd name="T48" fmla="*/ 219 w 232"/>
                <a:gd name="T49" fmla="*/ 1 h 121"/>
                <a:gd name="T50" fmla="*/ 223 w 232"/>
                <a:gd name="T51" fmla="*/ 3 h 121"/>
                <a:gd name="T52" fmla="*/ 225 w 232"/>
                <a:gd name="T53" fmla="*/ 6 h 121"/>
                <a:gd name="T54" fmla="*/ 228 w 232"/>
                <a:gd name="T55" fmla="*/ 9 h 121"/>
                <a:gd name="T56" fmla="*/ 231 w 232"/>
                <a:gd name="T57" fmla="*/ 12 h 121"/>
                <a:gd name="T58" fmla="*/ 232 w 232"/>
                <a:gd name="T59" fmla="*/ 17 h 121"/>
                <a:gd name="T60" fmla="*/ 232 w 232"/>
                <a:gd name="T61" fmla="*/ 21 h 121"/>
                <a:gd name="T62" fmla="*/ 232 w 232"/>
                <a:gd name="T63" fmla="*/ 100 h 121"/>
                <a:gd name="T64" fmla="*/ 232 w 232"/>
                <a:gd name="T65" fmla="*/ 100 h 121"/>
                <a:gd name="T66" fmla="*/ 232 w 232"/>
                <a:gd name="T67" fmla="*/ 104 h 121"/>
                <a:gd name="T68" fmla="*/ 231 w 232"/>
                <a:gd name="T69" fmla="*/ 107 h 121"/>
                <a:gd name="T70" fmla="*/ 228 w 232"/>
                <a:gd name="T71" fmla="*/ 112 h 121"/>
                <a:gd name="T72" fmla="*/ 225 w 232"/>
                <a:gd name="T73" fmla="*/ 114 h 121"/>
                <a:gd name="T74" fmla="*/ 223 w 232"/>
                <a:gd name="T75" fmla="*/ 117 h 121"/>
                <a:gd name="T76" fmla="*/ 219 w 232"/>
                <a:gd name="T77" fmla="*/ 119 h 121"/>
                <a:gd name="T78" fmla="*/ 215 w 232"/>
                <a:gd name="T79" fmla="*/ 121 h 121"/>
                <a:gd name="T80" fmla="*/ 211 w 232"/>
                <a:gd name="T81" fmla="*/ 121 h 121"/>
                <a:gd name="T82" fmla="*/ 211 w 232"/>
                <a:gd name="T8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121">
                  <a:moveTo>
                    <a:pt x="211" y="121"/>
                  </a:moveTo>
                  <a:lnTo>
                    <a:pt x="21" y="121"/>
                  </a:lnTo>
                  <a:lnTo>
                    <a:pt x="21" y="121"/>
                  </a:lnTo>
                  <a:lnTo>
                    <a:pt x="16" y="121"/>
                  </a:lnTo>
                  <a:lnTo>
                    <a:pt x="13" y="119"/>
                  </a:lnTo>
                  <a:lnTo>
                    <a:pt x="9" y="117"/>
                  </a:lnTo>
                  <a:lnTo>
                    <a:pt x="6" y="114"/>
                  </a:lnTo>
                  <a:lnTo>
                    <a:pt x="3" y="112"/>
                  </a:lnTo>
                  <a:lnTo>
                    <a:pt x="1" y="107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9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9" y="1"/>
                  </a:lnTo>
                  <a:lnTo>
                    <a:pt x="223" y="3"/>
                  </a:lnTo>
                  <a:lnTo>
                    <a:pt x="225" y="6"/>
                  </a:lnTo>
                  <a:lnTo>
                    <a:pt x="228" y="9"/>
                  </a:lnTo>
                  <a:lnTo>
                    <a:pt x="231" y="12"/>
                  </a:lnTo>
                  <a:lnTo>
                    <a:pt x="232" y="17"/>
                  </a:lnTo>
                  <a:lnTo>
                    <a:pt x="232" y="21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4"/>
                  </a:lnTo>
                  <a:lnTo>
                    <a:pt x="231" y="107"/>
                  </a:lnTo>
                  <a:lnTo>
                    <a:pt x="228" y="112"/>
                  </a:lnTo>
                  <a:lnTo>
                    <a:pt x="225" y="114"/>
                  </a:lnTo>
                  <a:lnTo>
                    <a:pt x="223" y="117"/>
                  </a:lnTo>
                  <a:lnTo>
                    <a:pt x="219" y="119"/>
                  </a:lnTo>
                  <a:lnTo>
                    <a:pt x="215" y="121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3" name="Rectangle 1201"/>
            <p:cNvSpPr>
              <a:spLocks noChangeArrowheads="1"/>
            </p:cNvSpPr>
            <p:nvPr/>
          </p:nvSpPr>
          <p:spPr bwMode="auto">
            <a:xfrm>
              <a:off x="966440" y="783478"/>
              <a:ext cx="148859" cy="66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4" name="Freeform 1202"/>
            <p:cNvSpPr>
              <a:spLocks/>
            </p:cNvSpPr>
            <p:nvPr/>
          </p:nvSpPr>
          <p:spPr bwMode="auto">
            <a:xfrm>
              <a:off x="966440" y="924068"/>
              <a:ext cx="24810" cy="74430"/>
            </a:xfrm>
            <a:custGeom>
              <a:avLst/>
              <a:gdLst>
                <a:gd name="T0" fmla="*/ 29 w 29"/>
                <a:gd name="T1" fmla="*/ 10 h 88"/>
                <a:gd name="T2" fmla="*/ 29 w 29"/>
                <a:gd name="T3" fmla="*/ 79 h 88"/>
                <a:gd name="T4" fmla="*/ 29 w 29"/>
                <a:gd name="T5" fmla="*/ 79 h 88"/>
                <a:gd name="T6" fmla="*/ 29 w 29"/>
                <a:gd name="T7" fmla="*/ 82 h 88"/>
                <a:gd name="T8" fmla="*/ 27 w 29"/>
                <a:gd name="T9" fmla="*/ 86 h 88"/>
                <a:gd name="T10" fmla="*/ 23 w 29"/>
                <a:gd name="T11" fmla="*/ 88 h 88"/>
                <a:gd name="T12" fmla="*/ 19 w 29"/>
                <a:gd name="T13" fmla="*/ 88 h 88"/>
                <a:gd name="T14" fmla="*/ 10 w 29"/>
                <a:gd name="T15" fmla="*/ 88 h 88"/>
                <a:gd name="T16" fmla="*/ 10 w 29"/>
                <a:gd name="T17" fmla="*/ 88 h 88"/>
                <a:gd name="T18" fmla="*/ 7 w 29"/>
                <a:gd name="T19" fmla="*/ 88 h 88"/>
                <a:gd name="T20" fmla="*/ 4 w 29"/>
                <a:gd name="T21" fmla="*/ 86 h 88"/>
                <a:gd name="T22" fmla="*/ 1 w 29"/>
                <a:gd name="T23" fmla="*/ 82 h 88"/>
                <a:gd name="T24" fmla="*/ 0 w 29"/>
                <a:gd name="T25" fmla="*/ 79 h 88"/>
                <a:gd name="T26" fmla="*/ 0 w 29"/>
                <a:gd name="T27" fmla="*/ 10 h 88"/>
                <a:gd name="T28" fmla="*/ 0 w 29"/>
                <a:gd name="T29" fmla="*/ 10 h 88"/>
                <a:gd name="T30" fmla="*/ 1 w 29"/>
                <a:gd name="T31" fmla="*/ 7 h 88"/>
                <a:gd name="T32" fmla="*/ 4 w 29"/>
                <a:gd name="T33" fmla="*/ 4 h 88"/>
                <a:gd name="T34" fmla="*/ 7 w 29"/>
                <a:gd name="T35" fmla="*/ 2 h 88"/>
                <a:gd name="T36" fmla="*/ 10 w 29"/>
                <a:gd name="T37" fmla="*/ 0 h 88"/>
                <a:gd name="T38" fmla="*/ 19 w 29"/>
                <a:gd name="T39" fmla="*/ 0 h 88"/>
                <a:gd name="T40" fmla="*/ 19 w 29"/>
                <a:gd name="T41" fmla="*/ 0 h 88"/>
                <a:gd name="T42" fmla="*/ 23 w 29"/>
                <a:gd name="T43" fmla="*/ 2 h 88"/>
                <a:gd name="T44" fmla="*/ 27 w 29"/>
                <a:gd name="T45" fmla="*/ 4 h 88"/>
                <a:gd name="T46" fmla="*/ 29 w 29"/>
                <a:gd name="T47" fmla="*/ 7 h 88"/>
                <a:gd name="T48" fmla="*/ 29 w 29"/>
                <a:gd name="T49" fmla="*/ 10 h 88"/>
                <a:gd name="T50" fmla="*/ 29 w 29"/>
                <a:gd name="T51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88">
                  <a:moveTo>
                    <a:pt x="29" y="10"/>
                  </a:moveTo>
                  <a:lnTo>
                    <a:pt x="29" y="79"/>
                  </a:lnTo>
                  <a:lnTo>
                    <a:pt x="29" y="79"/>
                  </a:lnTo>
                  <a:lnTo>
                    <a:pt x="29" y="82"/>
                  </a:lnTo>
                  <a:lnTo>
                    <a:pt x="27" y="86"/>
                  </a:lnTo>
                  <a:lnTo>
                    <a:pt x="23" y="88"/>
                  </a:lnTo>
                  <a:lnTo>
                    <a:pt x="19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7" y="88"/>
                  </a:lnTo>
                  <a:lnTo>
                    <a:pt x="4" y="86"/>
                  </a:lnTo>
                  <a:lnTo>
                    <a:pt x="1" y="82"/>
                  </a:lnTo>
                  <a:lnTo>
                    <a:pt x="0" y="7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7" y="4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5" name="Freeform 1203"/>
            <p:cNvSpPr>
              <a:spLocks/>
            </p:cNvSpPr>
            <p:nvPr/>
          </p:nvSpPr>
          <p:spPr bwMode="auto">
            <a:xfrm>
              <a:off x="1094623" y="924068"/>
              <a:ext cx="20676" cy="74430"/>
            </a:xfrm>
            <a:custGeom>
              <a:avLst/>
              <a:gdLst>
                <a:gd name="T0" fmla="*/ 28 w 28"/>
                <a:gd name="T1" fmla="*/ 10 h 88"/>
                <a:gd name="T2" fmla="*/ 28 w 28"/>
                <a:gd name="T3" fmla="*/ 79 h 88"/>
                <a:gd name="T4" fmla="*/ 28 w 28"/>
                <a:gd name="T5" fmla="*/ 79 h 88"/>
                <a:gd name="T6" fmla="*/ 27 w 28"/>
                <a:gd name="T7" fmla="*/ 82 h 88"/>
                <a:gd name="T8" fmla="*/ 25 w 28"/>
                <a:gd name="T9" fmla="*/ 86 h 88"/>
                <a:gd name="T10" fmla="*/ 22 w 28"/>
                <a:gd name="T11" fmla="*/ 88 h 88"/>
                <a:gd name="T12" fmla="*/ 18 w 28"/>
                <a:gd name="T13" fmla="*/ 88 h 88"/>
                <a:gd name="T14" fmla="*/ 10 w 28"/>
                <a:gd name="T15" fmla="*/ 88 h 88"/>
                <a:gd name="T16" fmla="*/ 10 w 28"/>
                <a:gd name="T17" fmla="*/ 88 h 88"/>
                <a:gd name="T18" fmla="*/ 5 w 28"/>
                <a:gd name="T19" fmla="*/ 88 h 88"/>
                <a:gd name="T20" fmla="*/ 2 w 28"/>
                <a:gd name="T21" fmla="*/ 86 h 88"/>
                <a:gd name="T22" fmla="*/ 0 w 28"/>
                <a:gd name="T23" fmla="*/ 82 h 88"/>
                <a:gd name="T24" fmla="*/ 0 w 28"/>
                <a:gd name="T25" fmla="*/ 79 h 88"/>
                <a:gd name="T26" fmla="*/ 0 w 28"/>
                <a:gd name="T27" fmla="*/ 10 h 88"/>
                <a:gd name="T28" fmla="*/ 0 w 28"/>
                <a:gd name="T29" fmla="*/ 10 h 88"/>
                <a:gd name="T30" fmla="*/ 0 w 28"/>
                <a:gd name="T31" fmla="*/ 7 h 88"/>
                <a:gd name="T32" fmla="*/ 2 w 28"/>
                <a:gd name="T33" fmla="*/ 4 h 88"/>
                <a:gd name="T34" fmla="*/ 5 w 28"/>
                <a:gd name="T35" fmla="*/ 2 h 88"/>
                <a:gd name="T36" fmla="*/ 10 w 28"/>
                <a:gd name="T37" fmla="*/ 0 h 88"/>
                <a:gd name="T38" fmla="*/ 18 w 28"/>
                <a:gd name="T39" fmla="*/ 0 h 88"/>
                <a:gd name="T40" fmla="*/ 18 w 28"/>
                <a:gd name="T41" fmla="*/ 0 h 88"/>
                <a:gd name="T42" fmla="*/ 22 w 28"/>
                <a:gd name="T43" fmla="*/ 2 h 88"/>
                <a:gd name="T44" fmla="*/ 25 w 28"/>
                <a:gd name="T45" fmla="*/ 4 h 88"/>
                <a:gd name="T46" fmla="*/ 27 w 28"/>
                <a:gd name="T47" fmla="*/ 7 h 88"/>
                <a:gd name="T48" fmla="*/ 28 w 28"/>
                <a:gd name="T49" fmla="*/ 10 h 88"/>
                <a:gd name="T50" fmla="*/ 28 w 28"/>
                <a:gd name="T51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88">
                  <a:moveTo>
                    <a:pt x="28" y="10"/>
                  </a:moveTo>
                  <a:lnTo>
                    <a:pt x="28" y="79"/>
                  </a:lnTo>
                  <a:lnTo>
                    <a:pt x="28" y="79"/>
                  </a:lnTo>
                  <a:lnTo>
                    <a:pt x="27" y="82"/>
                  </a:lnTo>
                  <a:lnTo>
                    <a:pt x="25" y="86"/>
                  </a:lnTo>
                  <a:lnTo>
                    <a:pt x="22" y="88"/>
                  </a:lnTo>
                  <a:lnTo>
                    <a:pt x="18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5" y="88"/>
                  </a:lnTo>
                  <a:lnTo>
                    <a:pt x="2" y="86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</p:grpSp>
      <p:grpSp>
        <p:nvGrpSpPr>
          <p:cNvPr id="116" name="群組 115"/>
          <p:cNvGrpSpPr/>
          <p:nvPr/>
        </p:nvGrpSpPr>
        <p:grpSpPr>
          <a:xfrm>
            <a:off x="8380917" y="2856326"/>
            <a:ext cx="381240" cy="413917"/>
            <a:chOff x="1607361" y="601538"/>
            <a:chExt cx="434174" cy="471388"/>
          </a:xfrm>
        </p:grpSpPr>
        <p:sp>
          <p:nvSpPr>
            <p:cNvPr id="117" name="Freeform 1180"/>
            <p:cNvSpPr>
              <a:spLocks/>
            </p:cNvSpPr>
            <p:nvPr/>
          </p:nvSpPr>
          <p:spPr bwMode="auto">
            <a:xfrm>
              <a:off x="1607361" y="601538"/>
              <a:ext cx="264639" cy="471388"/>
            </a:xfrm>
            <a:custGeom>
              <a:avLst/>
              <a:gdLst>
                <a:gd name="T0" fmla="*/ 294 w 321"/>
                <a:gd name="T1" fmla="*/ 572 h 572"/>
                <a:gd name="T2" fmla="*/ 26 w 321"/>
                <a:gd name="T3" fmla="*/ 572 h 572"/>
                <a:gd name="T4" fmla="*/ 26 w 321"/>
                <a:gd name="T5" fmla="*/ 572 h 572"/>
                <a:gd name="T6" fmla="*/ 21 w 321"/>
                <a:gd name="T7" fmla="*/ 570 h 572"/>
                <a:gd name="T8" fmla="*/ 16 w 321"/>
                <a:gd name="T9" fmla="*/ 569 h 572"/>
                <a:gd name="T10" fmla="*/ 12 w 321"/>
                <a:gd name="T11" fmla="*/ 566 h 572"/>
                <a:gd name="T12" fmla="*/ 7 w 321"/>
                <a:gd name="T13" fmla="*/ 563 h 572"/>
                <a:gd name="T14" fmla="*/ 4 w 321"/>
                <a:gd name="T15" fmla="*/ 559 h 572"/>
                <a:gd name="T16" fmla="*/ 2 w 321"/>
                <a:gd name="T17" fmla="*/ 555 h 572"/>
                <a:gd name="T18" fmla="*/ 0 w 321"/>
                <a:gd name="T19" fmla="*/ 549 h 572"/>
                <a:gd name="T20" fmla="*/ 0 w 321"/>
                <a:gd name="T21" fmla="*/ 544 h 572"/>
                <a:gd name="T22" fmla="*/ 0 w 321"/>
                <a:gd name="T23" fmla="*/ 27 h 572"/>
                <a:gd name="T24" fmla="*/ 0 w 321"/>
                <a:gd name="T25" fmla="*/ 27 h 572"/>
                <a:gd name="T26" fmla="*/ 0 w 321"/>
                <a:gd name="T27" fmla="*/ 21 h 572"/>
                <a:gd name="T28" fmla="*/ 2 w 321"/>
                <a:gd name="T29" fmla="*/ 17 h 572"/>
                <a:gd name="T30" fmla="*/ 4 w 321"/>
                <a:gd name="T31" fmla="*/ 11 h 572"/>
                <a:gd name="T32" fmla="*/ 7 w 321"/>
                <a:gd name="T33" fmla="*/ 8 h 572"/>
                <a:gd name="T34" fmla="*/ 12 w 321"/>
                <a:gd name="T35" fmla="*/ 5 h 572"/>
                <a:gd name="T36" fmla="*/ 16 w 321"/>
                <a:gd name="T37" fmla="*/ 3 h 572"/>
                <a:gd name="T38" fmla="*/ 21 w 321"/>
                <a:gd name="T39" fmla="*/ 0 h 572"/>
                <a:gd name="T40" fmla="*/ 26 w 321"/>
                <a:gd name="T41" fmla="*/ 0 h 572"/>
                <a:gd name="T42" fmla="*/ 294 w 321"/>
                <a:gd name="T43" fmla="*/ 0 h 572"/>
                <a:gd name="T44" fmla="*/ 294 w 321"/>
                <a:gd name="T45" fmla="*/ 0 h 572"/>
                <a:gd name="T46" fmla="*/ 299 w 321"/>
                <a:gd name="T47" fmla="*/ 0 h 572"/>
                <a:gd name="T48" fmla="*/ 305 w 321"/>
                <a:gd name="T49" fmla="*/ 3 h 572"/>
                <a:gd name="T50" fmla="*/ 309 w 321"/>
                <a:gd name="T51" fmla="*/ 5 h 572"/>
                <a:gd name="T52" fmla="*/ 312 w 321"/>
                <a:gd name="T53" fmla="*/ 8 h 572"/>
                <a:gd name="T54" fmla="*/ 316 w 321"/>
                <a:gd name="T55" fmla="*/ 11 h 572"/>
                <a:gd name="T56" fmla="*/ 319 w 321"/>
                <a:gd name="T57" fmla="*/ 17 h 572"/>
                <a:gd name="T58" fmla="*/ 320 w 321"/>
                <a:gd name="T59" fmla="*/ 21 h 572"/>
                <a:gd name="T60" fmla="*/ 321 w 321"/>
                <a:gd name="T61" fmla="*/ 27 h 572"/>
                <a:gd name="T62" fmla="*/ 321 w 321"/>
                <a:gd name="T63" fmla="*/ 544 h 572"/>
                <a:gd name="T64" fmla="*/ 321 w 321"/>
                <a:gd name="T65" fmla="*/ 544 h 572"/>
                <a:gd name="T66" fmla="*/ 320 w 321"/>
                <a:gd name="T67" fmla="*/ 549 h 572"/>
                <a:gd name="T68" fmla="*/ 319 w 321"/>
                <a:gd name="T69" fmla="*/ 555 h 572"/>
                <a:gd name="T70" fmla="*/ 316 w 321"/>
                <a:gd name="T71" fmla="*/ 559 h 572"/>
                <a:gd name="T72" fmla="*/ 312 w 321"/>
                <a:gd name="T73" fmla="*/ 563 h 572"/>
                <a:gd name="T74" fmla="*/ 309 w 321"/>
                <a:gd name="T75" fmla="*/ 566 h 572"/>
                <a:gd name="T76" fmla="*/ 305 w 321"/>
                <a:gd name="T77" fmla="*/ 569 h 572"/>
                <a:gd name="T78" fmla="*/ 299 w 321"/>
                <a:gd name="T79" fmla="*/ 570 h 572"/>
                <a:gd name="T80" fmla="*/ 294 w 321"/>
                <a:gd name="T81" fmla="*/ 572 h 572"/>
                <a:gd name="T82" fmla="*/ 294 w 321"/>
                <a:gd name="T83" fmla="*/ 57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" h="572">
                  <a:moveTo>
                    <a:pt x="294" y="572"/>
                  </a:moveTo>
                  <a:lnTo>
                    <a:pt x="26" y="572"/>
                  </a:lnTo>
                  <a:lnTo>
                    <a:pt x="26" y="572"/>
                  </a:lnTo>
                  <a:lnTo>
                    <a:pt x="21" y="570"/>
                  </a:lnTo>
                  <a:lnTo>
                    <a:pt x="16" y="569"/>
                  </a:lnTo>
                  <a:lnTo>
                    <a:pt x="12" y="566"/>
                  </a:lnTo>
                  <a:lnTo>
                    <a:pt x="7" y="563"/>
                  </a:lnTo>
                  <a:lnTo>
                    <a:pt x="4" y="559"/>
                  </a:lnTo>
                  <a:lnTo>
                    <a:pt x="2" y="555"/>
                  </a:lnTo>
                  <a:lnTo>
                    <a:pt x="0" y="549"/>
                  </a:lnTo>
                  <a:lnTo>
                    <a:pt x="0" y="54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3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5" y="3"/>
                  </a:lnTo>
                  <a:lnTo>
                    <a:pt x="309" y="5"/>
                  </a:lnTo>
                  <a:lnTo>
                    <a:pt x="312" y="8"/>
                  </a:lnTo>
                  <a:lnTo>
                    <a:pt x="316" y="11"/>
                  </a:lnTo>
                  <a:lnTo>
                    <a:pt x="319" y="17"/>
                  </a:lnTo>
                  <a:lnTo>
                    <a:pt x="320" y="21"/>
                  </a:lnTo>
                  <a:lnTo>
                    <a:pt x="321" y="27"/>
                  </a:lnTo>
                  <a:lnTo>
                    <a:pt x="321" y="544"/>
                  </a:lnTo>
                  <a:lnTo>
                    <a:pt x="321" y="544"/>
                  </a:lnTo>
                  <a:lnTo>
                    <a:pt x="320" y="549"/>
                  </a:lnTo>
                  <a:lnTo>
                    <a:pt x="319" y="555"/>
                  </a:lnTo>
                  <a:lnTo>
                    <a:pt x="316" y="559"/>
                  </a:lnTo>
                  <a:lnTo>
                    <a:pt x="312" y="563"/>
                  </a:lnTo>
                  <a:lnTo>
                    <a:pt x="309" y="566"/>
                  </a:lnTo>
                  <a:lnTo>
                    <a:pt x="305" y="569"/>
                  </a:lnTo>
                  <a:lnTo>
                    <a:pt x="299" y="570"/>
                  </a:lnTo>
                  <a:lnTo>
                    <a:pt x="294" y="572"/>
                  </a:lnTo>
                  <a:lnTo>
                    <a:pt x="294" y="572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8" name="Freeform 1181"/>
            <p:cNvSpPr>
              <a:spLocks/>
            </p:cNvSpPr>
            <p:nvPr/>
          </p:nvSpPr>
          <p:spPr bwMode="auto">
            <a:xfrm>
              <a:off x="1644577" y="642889"/>
              <a:ext cx="190209" cy="99240"/>
            </a:xfrm>
            <a:custGeom>
              <a:avLst/>
              <a:gdLst>
                <a:gd name="T0" fmla="*/ 211 w 232"/>
                <a:gd name="T1" fmla="*/ 121 h 121"/>
                <a:gd name="T2" fmla="*/ 22 w 232"/>
                <a:gd name="T3" fmla="*/ 121 h 121"/>
                <a:gd name="T4" fmla="*/ 22 w 232"/>
                <a:gd name="T5" fmla="*/ 121 h 121"/>
                <a:gd name="T6" fmla="*/ 18 w 232"/>
                <a:gd name="T7" fmla="*/ 121 h 121"/>
                <a:gd name="T8" fmla="*/ 13 w 232"/>
                <a:gd name="T9" fmla="*/ 119 h 121"/>
                <a:gd name="T10" fmla="*/ 10 w 232"/>
                <a:gd name="T11" fmla="*/ 117 h 121"/>
                <a:gd name="T12" fmla="*/ 7 w 232"/>
                <a:gd name="T13" fmla="*/ 114 h 121"/>
                <a:gd name="T14" fmla="*/ 3 w 232"/>
                <a:gd name="T15" fmla="*/ 112 h 121"/>
                <a:gd name="T16" fmla="*/ 2 w 232"/>
                <a:gd name="T17" fmla="*/ 107 h 121"/>
                <a:gd name="T18" fmla="*/ 0 w 232"/>
                <a:gd name="T19" fmla="*/ 104 h 121"/>
                <a:gd name="T20" fmla="*/ 0 w 232"/>
                <a:gd name="T21" fmla="*/ 100 h 121"/>
                <a:gd name="T22" fmla="*/ 0 w 232"/>
                <a:gd name="T23" fmla="*/ 21 h 121"/>
                <a:gd name="T24" fmla="*/ 0 w 232"/>
                <a:gd name="T25" fmla="*/ 21 h 121"/>
                <a:gd name="T26" fmla="*/ 0 w 232"/>
                <a:gd name="T27" fmla="*/ 17 h 121"/>
                <a:gd name="T28" fmla="*/ 2 w 232"/>
                <a:gd name="T29" fmla="*/ 12 h 121"/>
                <a:gd name="T30" fmla="*/ 3 w 232"/>
                <a:gd name="T31" fmla="*/ 9 h 121"/>
                <a:gd name="T32" fmla="*/ 7 w 232"/>
                <a:gd name="T33" fmla="*/ 6 h 121"/>
                <a:gd name="T34" fmla="*/ 10 w 232"/>
                <a:gd name="T35" fmla="*/ 3 h 121"/>
                <a:gd name="T36" fmla="*/ 13 w 232"/>
                <a:gd name="T37" fmla="*/ 1 h 121"/>
                <a:gd name="T38" fmla="*/ 18 w 232"/>
                <a:gd name="T39" fmla="*/ 0 h 121"/>
                <a:gd name="T40" fmla="*/ 22 w 232"/>
                <a:gd name="T41" fmla="*/ 0 h 121"/>
                <a:gd name="T42" fmla="*/ 211 w 232"/>
                <a:gd name="T43" fmla="*/ 0 h 121"/>
                <a:gd name="T44" fmla="*/ 211 w 232"/>
                <a:gd name="T45" fmla="*/ 0 h 121"/>
                <a:gd name="T46" fmla="*/ 215 w 232"/>
                <a:gd name="T47" fmla="*/ 0 h 121"/>
                <a:gd name="T48" fmla="*/ 219 w 232"/>
                <a:gd name="T49" fmla="*/ 1 h 121"/>
                <a:gd name="T50" fmla="*/ 223 w 232"/>
                <a:gd name="T51" fmla="*/ 3 h 121"/>
                <a:gd name="T52" fmla="*/ 226 w 232"/>
                <a:gd name="T53" fmla="*/ 6 h 121"/>
                <a:gd name="T54" fmla="*/ 229 w 232"/>
                <a:gd name="T55" fmla="*/ 9 h 121"/>
                <a:gd name="T56" fmla="*/ 231 w 232"/>
                <a:gd name="T57" fmla="*/ 12 h 121"/>
                <a:gd name="T58" fmla="*/ 232 w 232"/>
                <a:gd name="T59" fmla="*/ 17 h 121"/>
                <a:gd name="T60" fmla="*/ 232 w 232"/>
                <a:gd name="T61" fmla="*/ 21 h 121"/>
                <a:gd name="T62" fmla="*/ 232 w 232"/>
                <a:gd name="T63" fmla="*/ 100 h 121"/>
                <a:gd name="T64" fmla="*/ 232 w 232"/>
                <a:gd name="T65" fmla="*/ 100 h 121"/>
                <a:gd name="T66" fmla="*/ 232 w 232"/>
                <a:gd name="T67" fmla="*/ 104 h 121"/>
                <a:gd name="T68" fmla="*/ 231 w 232"/>
                <a:gd name="T69" fmla="*/ 107 h 121"/>
                <a:gd name="T70" fmla="*/ 229 w 232"/>
                <a:gd name="T71" fmla="*/ 112 h 121"/>
                <a:gd name="T72" fmla="*/ 226 w 232"/>
                <a:gd name="T73" fmla="*/ 114 h 121"/>
                <a:gd name="T74" fmla="*/ 223 w 232"/>
                <a:gd name="T75" fmla="*/ 117 h 121"/>
                <a:gd name="T76" fmla="*/ 219 w 232"/>
                <a:gd name="T77" fmla="*/ 119 h 121"/>
                <a:gd name="T78" fmla="*/ 215 w 232"/>
                <a:gd name="T79" fmla="*/ 121 h 121"/>
                <a:gd name="T80" fmla="*/ 211 w 232"/>
                <a:gd name="T81" fmla="*/ 121 h 121"/>
                <a:gd name="T82" fmla="*/ 211 w 232"/>
                <a:gd name="T8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121">
                  <a:moveTo>
                    <a:pt x="211" y="121"/>
                  </a:moveTo>
                  <a:lnTo>
                    <a:pt x="22" y="121"/>
                  </a:lnTo>
                  <a:lnTo>
                    <a:pt x="22" y="121"/>
                  </a:lnTo>
                  <a:lnTo>
                    <a:pt x="18" y="121"/>
                  </a:lnTo>
                  <a:lnTo>
                    <a:pt x="13" y="119"/>
                  </a:lnTo>
                  <a:lnTo>
                    <a:pt x="10" y="117"/>
                  </a:lnTo>
                  <a:lnTo>
                    <a:pt x="7" y="114"/>
                  </a:lnTo>
                  <a:lnTo>
                    <a:pt x="3" y="112"/>
                  </a:lnTo>
                  <a:lnTo>
                    <a:pt x="2" y="107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9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5" y="0"/>
                  </a:lnTo>
                  <a:lnTo>
                    <a:pt x="219" y="1"/>
                  </a:lnTo>
                  <a:lnTo>
                    <a:pt x="223" y="3"/>
                  </a:lnTo>
                  <a:lnTo>
                    <a:pt x="226" y="6"/>
                  </a:lnTo>
                  <a:lnTo>
                    <a:pt x="229" y="9"/>
                  </a:lnTo>
                  <a:lnTo>
                    <a:pt x="231" y="12"/>
                  </a:lnTo>
                  <a:lnTo>
                    <a:pt x="232" y="17"/>
                  </a:lnTo>
                  <a:lnTo>
                    <a:pt x="232" y="21"/>
                  </a:lnTo>
                  <a:lnTo>
                    <a:pt x="232" y="100"/>
                  </a:lnTo>
                  <a:lnTo>
                    <a:pt x="232" y="100"/>
                  </a:lnTo>
                  <a:lnTo>
                    <a:pt x="232" y="104"/>
                  </a:lnTo>
                  <a:lnTo>
                    <a:pt x="231" y="107"/>
                  </a:lnTo>
                  <a:lnTo>
                    <a:pt x="229" y="112"/>
                  </a:lnTo>
                  <a:lnTo>
                    <a:pt x="226" y="114"/>
                  </a:lnTo>
                  <a:lnTo>
                    <a:pt x="223" y="117"/>
                  </a:lnTo>
                  <a:lnTo>
                    <a:pt x="219" y="119"/>
                  </a:lnTo>
                  <a:lnTo>
                    <a:pt x="215" y="121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19" name="Freeform 1182"/>
            <p:cNvSpPr>
              <a:spLocks/>
            </p:cNvSpPr>
            <p:nvPr/>
          </p:nvSpPr>
          <p:spPr bwMode="auto">
            <a:xfrm>
              <a:off x="1872000" y="721452"/>
              <a:ext cx="140589" cy="272909"/>
            </a:xfrm>
            <a:custGeom>
              <a:avLst/>
              <a:gdLst>
                <a:gd name="T0" fmla="*/ 109 w 169"/>
                <a:gd name="T1" fmla="*/ 329 h 329"/>
                <a:gd name="T2" fmla="*/ 84 w 169"/>
                <a:gd name="T3" fmla="*/ 325 h 329"/>
                <a:gd name="T4" fmla="*/ 65 w 169"/>
                <a:gd name="T5" fmla="*/ 312 h 329"/>
                <a:gd name="T6" fmla="*/ 52 w 169"/>
                <a:gd name="T7" fmla="*/ 292 h 329"/>
                <a:gd name="T8" fmla="*/ 48 w 169"/>
                <a:gd name="T9" fmla="*/ 268 h 329"/>
                <a:gd name="T10" fmla="*/ 48 w 169"/>
                <a:gd name="T11" fmla="*/ 88 h 329"/>
                <a:gd name="T12" fmla="*/ 47 w 169"/>
                <a:gd name="T13" fmla="*/ 75 h 329"/>
                <a:gd name="T14" fmla="*/ 43 w 169"/>
                <a:gd name="T15" fmla="*/ 64 h 329"/>
                <a:gd name="T16" fmla="*/ 36 w 169"/>
                <a:gd name="T17" fmla="*/ 53 h 329"/>
                <a:gd name="T18" fmla="*/ 29 w 169"/>
                <a:gd name="T19" fmla="*/ 46 h 329"/>
                <a:gd name="T20" fmla="*/ 11 w 169"/>
                <a:gd name="T21" fmla="*/ 41 h 329"/>
                <a:gd name="T22" fmla="*/ 0 w 169"/>
                <a:gd name="T23" fmla="*/ 15 h 329"/>
                <a:gd name="T24" fmla="*/ 8 w 169"/>
                <a:gd name="T25" fmla="*/ 17 h 329"/>
                <a:gd name="T26" fmla="*/ 23 w 169"/>
                <a:gd name="T27" fmla="*/ 19 h 329"/>
                <a:gd name="T28" fmla="*/ 37 w 169"/>
                <a:gd name="T29" fmla="*/ 24 h 329"/>
                <a:gd name="T30" fmla="*/ 49 w 169"/>
                <a:gd name="T31" fmla="*/ 32 h 329"/>
                <a:gd name="T32" fmla="*/ 53 w 169"/>
                <a:gd name="T33" fmla="*/ 36 h 329"/>
                <a:gd name="T34" fmla="*/ 64 w 169"/>
                <a:gd name="T35" fmla="*/ 53 h 329"/>
                <a:gd name="T36" fmla="*/ 70 w 169"/>
                <a:gd name="T37" fmla="*/ 71 h 329"/>
                <a:gd name="T38" fmla="*/ 71 w 169"/>
                <a:gd name="T39" fmla="*/ 89 h 329"/>
                <a:gd name="T40" fmla="*/ 71 w 169"/>
                <a:gd name="T41" fmla="*/ 268 h 329"/>
                <a:gd name="T42" fmla="*/ 74 w 169"/>
                <a:gd name="T43" fmla="*/ 283 h 329"/>
                <a:gd name="T44" fmla="*/ 82 w 169"/>
                <a:gd name="T45" fmla="*/ 295 h 329"/>
                <a:gd name="T46" fmla="*/ 94 w 169"/>
                <a:gd name="T47" fmla="*/ 303 h 329"/>
                <a:gd name="T48" fmla="*/ 109 w 169"/>
                <a:gd name="T49" fmla="*/ 306 h 329"/>
                <a:gd name="T50" fmla="*/ 116 w 169"/>
                <a:gd name="T51" fmla="*/ 305 h 329"/>
                <a:gd name="T52" fmla="*/ 130 w 169"/>
                <a:gd name="T53" fmla="*/ 299 h 329"/>
                <a:gd name="T54" fmla="*/ 140 w 169"/>
                <a:gd name="T55" fmla="*/ 289 h 329"/>
                <a:gd name="T56" fmla="*/ 145 w 169"/>
                <a:gd name="T57" fmla="*/ 276 h 329"/>
                <a:gd name="T58" fmla="*/ 145 w 169"/>
                <a:gd name="T59" fmla="*/ 0 h 329"/>
                <a:gd name="T60" fmla="*/ 169 w 169"/>
                <a:gd name="T61" fmla="*/ 268 h 329"/>
                <a:gd name="T62" fmla="*/ 168 w 169"/>
                <a:gd name="T63" fmla="*/ 281 h 329"/>
                <a:gd name="T64" fmla="*/ 158 w 169"/>
                <a:gd name="T65" fmla="*/ 303 h 329"/>
                <a:gd name="T66" fmla="*/ 143 w 169"/>
                <a:gd name="T67" fmla="*/ 319 h 329"/>
                <a:gd name="T68" fmla="*/ 121 w 169"/>
                <a:gd name="T69" fmla="*/ 328 h 329"/>
                <a:gd name="T70" fmla="*/ 109 w 169"/>
                <a:gd name="T7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329">
                  <a:moveTo>
                    <a:pt x="109" y="329"/>
                  </a:moveTo>
                  <a:lnTo>
                    <a:pt x="109" y="329"/>
                  </a:lnTo>
                  <a:lnTo>
                    <a:pt x="96" y="328"/>
                  </a:lnTo>
                  <a:lnTo>
                    <a:pt x="84" y="325"/>
                  </a:lnTo>
                  <a:lnTo>
                    <a:pt x="74" y="319"/>
                  </a:lnTo>
                  <a:lnTo>
                    <a:pt x="65" y="312"/>
                  </a:lnTo>
                  <a:lnTo>
                    <a:pt x="58" y="303"/>
                  </a:lnTo>
                  <a:lnTo>
                    <a:pt x="52" y="292"/>
                  </a:lnTo>
                  <a:lnTo>
                    <a:pt x="49" y="281"/>
                  </a:lnTo>
                  <a:lnTo>
                    <a:pt x="48" y="26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47" y="75"/>
                  </a:lnTo>
                  <a:lnTo>
                    <a:pt x="46" y="70"/>
                  </a:lnTo>
                  <a:lnTo>
                    <a:pt x="43" y="64"/>
                  </a:lnTo>
                  <a:lnTo>
                    <a:pt x="40" y="57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29" y="46"/>
                  </a:lnTo>
                  <a:lnTo>
                    <a:pt x="21" y="43"/>
                  </a:lnTo>
                  <a:lnTo>
                    <a:pt x="11" y="41"/>
                  </a:lnTo>
                  <a:lnTo>
                    <a:pt x="0" y="4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8" y="17"/>
                  </a:lnTo>
                  <a:lnTo>
                    <a:pt x="16" y="18"/>
                  </a:lnTo>
                  <a:lnTo>
                    <a:pt x="23" y="19"/>
                  </a:lnTo>
                  <a:lnTo>
                    <a:pt x="30" y="21"/>
                  </a:lnTo>
                  <a:lnTo>
                    <a:pt x="37" y="24"/>
                  </a:lnTo>
                  <a:lnTo>
                    <a:pt x="43" y="28"/>
                  </a:lnTo>
                  <a:lnTo>
                    <a:pt x="49" y="32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60" y="45"/>
                  </a:lnTo>
                  <a:lnTo>
                    <a:pt x="64" y="53"/>
                  </a:lnTo>
                  <a:lnTo>
                    <a:pt x="68" y="62"/>
                  </a:lnTo>
                  <a:lnTo>
                    <a:pt x="70" y="71"/>
                  </a:lnTo>
                  <a:lnTo>
                    <a:pt x="71" y="84"/>
                  </a:lnTo>
                  <a:lnTo>
                    <a:pt x="71" y="89"/>
                  </a:lnTo>
                  <a:lnTo>
                    <a:pt x="71" y="268"/>
                  </a:lnTo>
                  <a:lnTo>
                    <a:pt x="71" y="268"/>
                  </a:lnTo>
                  <a:lnTo>
                    <a:pt x="72" y="276"/>
                  </a:lnTo>
                  <a:lnTo>
                    <a:pt x="74" y="283"/>
                  </a:lnTo>
                  <a:lnTo>
                    <a:pt x="78" y="289"/>
                  </a:lnTo>
                  <a:lnTo>
                    <a:pt x="82" y="295"/>
                  </a:lnTo>
                  <a:lnTo>
                    <a:pt x="88" y="299"/>
                  </a:lnTo>
                  <a:lnTo>
                    <a:pt x="94" y="303"/>
                  </a:lnTo>
                  <a:lnTo>
                    <a:pt x="101" y="305"/>
                  </a:lnTo>
                  <a:lnTo>
                    <a:pt x="109" y="306"/>
                  </a:lnTo>
                  <a:lnTo>
                    <a:pt x="109" y="306"/>
                  </a:lnTo>
                  <a:lnTo>
                    <a:pt x="116" y="305"/>
                  </a:lnTo>
                  <a:lnTo>
                    <a:pt x="123" y="303"/>
                  </a:lnTo>
                  <a:lnTo>
                    <a:pt x="130" y="299"/>
                  </a:lnTo>
                  <a:lnTo>
                    <a:pt x="134" y="295"/>
                  </a:lnTo>
                  <a:lnTo>
                    <a:pt x="140" y="289"/>
                  </a:lnTo>
                  <a:lnTo>
                    <a:pt x="143" y="283"/>
                  </a:lnTo>
                  <a:lnTo>
                    <a:pt x="145" y="276"/>
                  </a:lnTo>
                  <a:lnTo>
                    <a:pt x="145" y="268"/>
                  </a:lnTo>
                  <a:lnTo>
                    <a:pt x="145" y="0"/>
                  </a:lnTo>
                  <a:lnTo>
                    <a:pt x="169" y="0"/>
                  </a:lnTo>
                  <a:lnTo>
                    <a:pt x="169" y="268"/>
                  </a:lnTo>
                  <a:lnTo>
                    <a:pt x="169" y="268"/>
                  </a:lnTo>
                  <a:lnTo>
                    <a:pt x="168" y="281"/>
                  </a:lnTo>
                  <a:lnTo>
                    <a:pt x="165" y="292"/>
                  </a:lnTo>
                  <a:lnTo>
                    <a:pt x="158" y="303"/>
                  </a:lnTo>
                  <a:lnTo>
                    <a:pt x="152" y="312"/>
                  </a:lnTo>
                  <a:lnTo>
                    <a:pt x="143" y="319"/>
                  </a:lnTo>
                  <a:lnTo>
                    <a:pt x="132" y="325"/>
                  </a:lnTo>
                  <a:lnTo>
                    <a:pt x="121" y="328"/>
                  </a:lnTo>
                  <a:lnTo>
                    <a:pt x="109" y="329"/>
                  </a:lnTo>
                  <a:lnTo>
                    <a:pt x="109" y="329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20" name="Freeform 1183"/>
            <p:cNvSpPr>
              <a:spLocks/>
            </p:cNvSpPr>
            <p:nvPr/>
          </p:nvSpPr>
          <p:spPr bwMode="auto">
            <a:xfrm>
              <a:off x="1962969" y="680102"/>
              <a:ext cx="78566" cy="82700"/>
            </a:xfrm>
            <a:custGeom>
              <a:avLst/>
              <a:gdLst>
                <a:gd name="T0" fmla="*/ 96 w 96"/>
                <a:gd name="T1" fmla="*/ 0 h 101"/>
                <a:gd name="T2" fmla="*/ 96 w 96"/>
                <a:gd name="T3" fmla="*/ 75 h 101"/>
                <a:gd name="T4" fmla="*/ 96 w 96"/>
                <a:gd name="T5" fmla="*/ 75 h 101"/>
                <a:gd name="T6" fmla="*/ 96 w 96"/>
                <a:gd name="T7" fmla="*/ 81 h 101"/>
                <a:gd name="T8" fmla="*/ 93 w 96"/>
                <a:gd name="T9" fmla="*/ 85 h 101"/>
                <a:gd name="T10" fmla="*/ 91 w 96"/>
                <a:gd name="T11" fmla="*/ 90 h 101"/>
                <a:gd name="T12" fmla="*/ 89 w 96"/>
                <a:gd name="T13" fmla="*/ 93 h 101"/>
                <a:gd name="T14" fmla="*/ 84 w 96"/>
                <a:gd name="T15" fmla="*/ 96 h 101"/>
                <a:gd name="T16" fmla="*/ 80 w 96"/>
                <a:gd name="T17" fmla="*/ 99 h 101"/>
                <a:gd name="T18" fmla="*/ 76 w 96"/>
                <a:gd name="T19" fmla="*/ 101 h 101"/>
                <a:gd name="T20" fmla="*/ 70 w 96"/>
                <a:gd name="T21" fmla="*/ 101 h 101"/>
                <a:gd name="T22" fmla="*/ 26 w 96"/>
                <a:gd name="T23" fmla="*/ 101 h 101"/>
                <a:gd name="T24" fmla="*/ 26 w 96"/>
                <a:gd name="T25" fmla="*/ 101 h 101"/>
                <a:gd name="T26" fmla="*/ 20 w 96"/>
                <a:gd name="T27" fmla="*/ 101 h 101"/>
                <a:gd name="T28" fmla="*/ 16 w 96"/>
                <a:gd name="T29" fmla="*/ 99 h 101"/>
                <a:gd name="T30" fmla="*/ 12 w 96"/>
                <a:gd name="T31" fmla="*/ 96 h 101"/>
                <a:gd name="T32" fmla="*/ 8 w 96"/>
                <a:gd name="T33" fmla="*/ 93 h 101"/>
                <a:gd name="T34" fmla="*/ 5 w 96"/>
                <a:gd name="T35" fmla="*/ 90 h 101"/>
                <a:gd name="T36" fmla="*/ 3 w 96"/>
                <a:gd name="T37" fmla="*/ 85 h 101"/>
                <a:gd name="T38" fmla="*/ 0 w 96"/>
                <a:gd name="T39" fmla="*/ 81 h 101"/>
                <a:gd name="T40" fmla="*/ 0 w 96"/>
                <a:gd name="T41" fmla="*/ 75 h 101"/>
                <a:gd name="T42" fmla="*/ 0 w 96"/>
                <a:gd name="T43" fmla="*/ 0 h 101"/>
                <a:gd name="T44" fmla="*/ 96 w 96"/>
                <a:gd name="T4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01">
                  <a:moveTo>
                    <a:pt x="96" y="0"/>
                  </a:moveTo>
                  <a:lnTo>
                    <a:pt x="96" y="75"/>
                  </a:lnTo>
                  <a:lnTo>
                    <a:pt x="96" y="75"/>
                  </a:lnTo>
                  <a:lnTo>
                    <a:pt x="96" y="81"/>
                  </a:lnTo>
                  <a:lnTo>
                    <a:pt x="93" y="85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84" y="96"/>
                  </a:lnTo>
                  <a:lnTo>
                    <a:pt x="80" y="99"/>
                  </a:lnTo>
                  <a:lnTo>
                    <a:pt x="76" y="101"/>
                  </a:lnTo>
                  <a:lnTo>
                    <a:pt x="70" y="101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0" y="101"/>
                  </a:lnTo>
                  <a:lnTo>
                    <a:pt x="16" y="99"/>
                  </a:lnTo>
                  <a:lnTo>
                    <a:pt x="12" y="96"/>
                  </a:lnTo>
                  <a:lnTo>
                    <a:pt x="8" y="93"/>
                  </a:lnTo>
                  <a:lnTo>
                    <a:pt x="5" y="90"/>
                  </a:lnTo>
                  <a:lnTo>
                    <a:pt x="3" y="85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21" name="Freeform 1184"/>
            <p:cNvSpPr>
              <a:spLocks/>
            </p:cNvSpPr>
            <p:nvPr/>
          </p:nvSpPr>
          <p:spPr bwMode="auto">
            <a:xfrm>
              <a:off x="1975376" y="655292"/>
              <a:ext cx="16540" cy="28946"/>
            </a:xfrm>
            <a:custGeom>
              <a:avLst/>
              <a:gdLst>
                <a:gd name="T0" fmla="*/ 14 w 20"/>
                <a:gd name="T1" fmla="*/ 37 h 37"/>
                <a:gd name="T2" fmla="*/ 6 w 20"/>
                <a:gd name="T3" fmla="*/ 37 h 37"/>
                <a:gd name="T4" fmla="*/ 6 w 20"/>
                <a:gd name="T5" fmla="*/ 37 h 37"/>
                <a:gd name="T6" fmla="*/ 3 w 20"/>
                <a:gd name="T7" fmla="*/ 37 h 37"/>
                <a:gd name="T8" fmla="*/ 1 w 20"/>
                <a:gd name="T9" fmla="*/ 36 h 37"/>
                <a:gd name="T10" fmla="*/ 0 w 20"/>
                <a:gd name="T11" fmla="*/ 33 h 37"/>
                <a:gd name="T12" fmla="*/ 0 w 20"/>
                <a:gd name="T13" fmla="*/ 31 h 37"/>
                <a:gd name="T14" fmla="*/ 0 w 20"/>
                <a:gd name="T15" fmla="*/ 6 h 37"/>
                <a:gd name="T16" fmla="*/ 0 w 20"/>
                <a:gd name="T17" fmla="*/ 6 h 37"/>
                <a:gd name="T18" fmla="*/ 0 w 20"/>
                <a:gd name="T19" fmla="*/ 4 h 37"/>
                <a:gd name="T20" fmla="*/ 1 w 20"/>
                <a:gd name="T21" fmla="*/ 3 h 37"/>
                <a:gd name="T22" fmla="*/ 3 w 20"/>
                <a:gd name="T23" fmla="*/ 1 h 37"/>
                <a:gd name="T24" fmla="*/ 6 w 20"/>
                <a:gd name="T25" fmla="*/ 0 h 37"/>
                <a:gd name="T26" fmla="*/ 14 w 20"/>
                <a:gd name="T27" fmla="*/ 0 h 37"/>
                <a:gd name="T28" fmla="*/ 14 w 20"/>
                <a:gd name="T29" fmla="*/ 0 h 37"/>
                <a:gd name="T30" fmla="*/ 17 w 20"/>
                <a:gd name="T31" fmla="*/ 1 h 37"/>
                <a:gd name="T32" fmla="*/ 19 w 20"/>
                <a:gd name="T33" fmla="*/ 3 h 37"/>
                <a:gd name="T34" fmla="*/ 20 w 20"/>
                <a:gd name="T35" fmla="*/ 4 h 37"/>
                <a:gd name="T36" fmla="*/ 20 w 20"/>
                <a:gd name="T37" fmla="*/ 6 h 37"/>
                <a:gd name="T38" fmla="*/ 20 w 20"/>
                <a:gd name="T39" fmla="*/ 31 h 37"/>
                <a:gd name="T40" fmla="*/ 20 w 20"/>
                <a:gd name="T41" fmla="*/ 31 h 37"/>
                <a:gd name="T42" fmla="*/ 20 w 20"/>
                <a:gd name="T43" fmla="*/ 33 h 37"/>
                <a:gd name="T44" fmla="*/ 19 w 20"/>
                <a:gd name="T45" fmla="*/ 36 h 37"/>
                <a:gd name="T46" fmla="*/ 17 w 20"/>
                <a:gd name="T47" fmla="*/ 37 h 37"/>
                <a:gd name="T48" fmla="*/ 14 w 20"/>
                <a:gd name="T49" fmla="*/ 37 h 37"/>
                <a:gd name="T50" fmla="*/ 14 w 20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37">
                  <a:moveTo>
                    <a:pt x="14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22" name="Freeform 1185"/>
            <p:cNvSpPr>
              <a:spLocks/>
            </p:cNvSpPr>
            <p:nvPr/>
          </p:nvSpPr>
          <p:spPr bwMode="auto">
            <a:xfrm>
              <a:off x="2012589" y="655292"/>
              <a:ext cx="16540" cy="28946"/>
            </a:xfrm>
            <a:custGeom>
              <a:avLst/>
              <a:gdLst>
                <a:gd name="T0" fmla="*/ 14 w 20"/>
                <a:gd name="T1" fmla="*/ 37 h 37"/>
                <a:gd name="T2" fmla="*/ 6 w 20"/>
                <a:gd name="T3" fmla="*/ 37 h 37"/>
                <a:gd name="T4" fmla="*/ 6 w 20"/>
                <a:gd name="T5" fmla="*/ 37 h 37"/>
                <a:gd name="T6" fmla="*/ 3 w 20"/>
                <a:gd name="T7" fmla="*/ 37 h 37"/>
                <a:gd name="T8" fmla="*/ 1 w 20"/>
                <a:gd name="T9" fmla="*/ 36 h 37"/>
                <a:gd name="T10" fmla="*/ 0 w 20"/>
                <a:gd name="T11" fmla="*/ 33 h 37"/>
                <a:gd name="T12" fmla="*/ 0 w 20"/>
                <a:gd name="T13" fmla="*/ 31 h 37"/>
                <a:gd name="T14" fmla="*/ 0 w 20"/>
                <a:gd name="T15" fmla="*/ 6 h 37"/>
                <a:gd name="T16" fmla="*/ 0 w 20"/>
                <a:gd name="T17" fmla="*/ 6 h 37"/>
                <a:gd name="T18" fmla="*/ 0 w 20"/>
                <a:gd name="T19" fmla="*/ 4 h 37"/>
                <a:gd name="T20" fmla="*/ 1 w 20"/>
                <a:gd name="T21" fmla="*/ 3 h 37"/>
                <a:gd name="T22" fmla="*/ 3 w 20"/>
                <a:gd name="T23" fmla="*/ 1 h 37"/>
                <a:gd name="T24" fmla="*/ 6 w 20"/>
                <a:gd name="T25" fmla="*/ 0 h 37"/>
                <a:gd name="T26" fmla="*/ 14 w 20"/>
                <a:gd name="T27" fmla="*/ 0 h 37"/>
                <a:gd name="T28" fmla="*/ 14 w 20"/>
                <a:gd name="T29" fmla="*/ 0 h 37"/>
                <a:gd name="T30" fmla="*/ 17 w 20"/>
                <a:gd name="T31" fmla="*/ 1 h 37"/>
                <a:gd name="T32" fmla="*/ 19 w 20"/>
                <a:gd name="T33" fmla="*/ 3 h 37"/>
                <a:gd name="T34" fmla="*/ 20 w 20"/>
                <a:gd name="T35" fmla="*/ 4 h 37"/>
                <a:gd name="T36" fmla="*/ 20 w 20"/>
                <a:gd name="T37" fmla="*/ 6 h 37"/>
                <a:gd name="T38" fmla="*/ 20 w 20"/>
                <a:gd name="T39" fmla="*/ 31 h 37"/>
                <a:gd name="T40" fmla="*/ 20 w 20"/>
                <a:gd name="T41" fmla="*/ 31 h 37"/>
                <a:gd name="T42" fmla="*/ 20 w 20"/>
                <a:gd name="T43" fmla="*/ 33 h 37"/>
                <a:gd name="T44" fmla="*/ 19 w 20"/>
                <a:gd name="T45" fmla="*/ 36 h 37"/>
                <a:gd name="T46" fmla="*/ 17 w 20"/>
                <a:gd name="T47" fmla="*/ 37 h 37"/>
                <a:gd name="T48" fmla="*/ 14 w 20"/>
                <a:gd name="T49" fmla="*/ 37 h 37"/>
                <a:gd name="T50" fmla="*/ 14 w 20"/>
                <a:gd name="T5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37">
                  <a:moveTo>
                    <a:pt x="14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4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23" name="Freeform 1186"/>
            <p:cNvSpPr>
              <a:spLocks/>
            </p:cNvSpPr>
            <p:nvPr/>
          </p:nvSpPr>
          <p:spPr bwMode="auto">
            <a:xfrm>
              <a:off x="1690060" y="816558"/>
              <a:ext cx="53756" cy="115780"/>
            </a:xfrm>
            <a:custGeom>
              <a:avLst/>
              <a:gdLst>
                <a:gd name="T0" fmla="*/ 68 w 68"/>
                <a:gd name="T1" fmla="*/ 0 h 139"/>
                <a:gd name="T2" fmla="*/ 0 w 68"/>
                <a:gd name="T3" fmla="*/ 139 h 139"/>
                <a:gd name="T4" fmla="*/ 68 w 68"/>
                <a:gd name="T5" fmla="*/ 139 h 139"/>
                <a:gd name="T6" fmla="*/ 68 w 68"/>
                <a:gd name="T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139">
                  <a:moveTo>
                    <a:pt x="68" y="0"/>
                  </a:moveTo>
                  <a:lnTo>
                    <a:pt x="0" y="139"/>
                  </a:lnTo>
                  <a:lnTo>
                    <a:pt x="68" y="13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24" name="Freeform 1187"/>
            <p:cNvSpPr>
              <a:spLocks/>
            </p:cNvSpPr>
            <p:nvPr/>
          </p:nvSpPr>
          <p:spPr bwMode="auto">
            <a:xfrm>
              <a:off x="1735547" y="895121"/>
              <a:ext cx="57890" cy="115780"/>
            </a:xfrm>
            <a:custGeom>
              <a:avLst/>
              <a:gdLst>
                <a:gd name="T0" fmla="*/ 0 w 67"/>
                <a:gd name="T1" fmla="*/ 140 h 140"/>
                <a:gd name="T2" fmla="*/ 67 w 67"/>
                <a:gd name="T3" fmla="*/ 0 h 140"/>
                <a:gd name="T4" fmla="*/ 0 w 67"/>
                <a:gd name="T5" fmla="*/ 0 h 140"/>
                <a:gd name="T6" fmla="*/ 0 w 67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40">
                  <a:moveTo>
                    <a:pt x="0" y="140"/>
                  </a:moveTo>
                  <a:lnTo>
                    <a:pt x="67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8602092" y="2219585"/>
            <a:ext cx="1113825" cy="470737"/>
            <a:chOff x="1791039" y="1664688"/>
            <a:chExt cx="865776" cy="353053"/>
          </a:xfrm>
        </p:grpSpPr>
        <p:sp>
          <p:nvSpPr>
            <p:cNvPr id="16" name="平行四邊形 15"/>
            <p:cNvSpPr/>
            <p:nvPr/>
          </p:nvSpPr>
          <p:spPr>
            <a:xfrm>
              <a:off x="1791039" y="1696562"/>
              <a:ext cx="865776" cy="289304"/>
            </a:xfrm>
            <a:prstGeom prst="parallelogram">
              <a:avLst>
                <a:gd name="adj" fmla="val 68940"/>
              </a:avLst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037449" y="1664688"/>
              <a:ext cx="405653" cy="353053"/>
              <a:chOff x="2889039" y="1731894"/>
              <a:chExt cx="326574" cy="284228"/>
            </a:xfrm>
          </p:grpSpPr>
          <p:cxnSp>
            <p:nvCxnSpPr>
              <p:cNvPr id="130" name="直線接點 129"/>
              <p:cNvCxnSpPr/>
              <p:nvPr/>
            </p:nvCxnSpPr>
            <p:spPr>
              <a:xfrm rot="7440000" flipV="1">
                <a:off x="3073499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 rot="7440000" flipV="1">
                <a:off x="2963235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接點 131"/>
              <p:cNvCxnSpPr/>
              <p:nvPr/>
            </p:nvCxnSpPr>
            <p:spPr>
              <a:xfrm rot="7440000" flipV="1">
                <a:off x="2856134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接點 132"/>
              <p:cNvCxnSpPr/>
              <p:nvPr/>
            </p:nvCxnSpPr>
            <p:spPr>
              <a:xfrm rot="7440000" flipV="1">
                <a:off x="2746925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直線接點 133"/>
            <p:cNvCxnSpPr/>
            <p:nvPr/>
          </p:nvCxnSpPr>
          <p:spPr>
            <a:xfrm>
              <a:off x="1913854" y="1790720"/>
              <a:ext cx="6768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>
              <a:off x="1847064" y="1888860"/>
              <a:ext cx="6768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群組 135"/>
          <p:cNvGrpSpPr/>
          <p:nvPr/>
        </p:nvGrpSpPr>
        <p:grpSpPr>
          <a:xfrm>
            <a:off x="9630697" y="2224420"/>
            <a:ext cx="1113825" cy="470737"/>
            <a:chOff x="1791039" y="1664688"/>
            <a:chExt cx="865776" cy="353053"/>
          </a:xfrm>
        </p:grpSpPr>
        <p:sp>
          <p:nvSpPr>
            <p:cNvPr id="137" name="平行四邊形 136"/>
            <p:cNvSpPr/>
            <p:nvPr/>
          </p:nvSpPr>
          <p:spPr>
            <a:xfrm>
              <a:off x="1791039" y="1696562"/>
              <a:ext cx="865776" cy="289304"/>
            </a:xfrm>
            <a:prstGeom prst="parallelogram">
              <a:avLst>
                <a:gd name="adj" fmla="val 68940"/>
              </a:avLst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grpSp>
          <p:nvGrpSpPr>
            <p:cNvPr id="138" name="群組 137"/>
            <p:cNvGrpSpPr/>
            <p:nvPr/>
          </p:nvGrpSpPr>
          <p:grpSpPr>
            <a:xfrm>
              <a:off x="2037449" y="1664688"/>
              <a:ext cx="405653" cy="353053"/>
              <a:chOff x="2889039" y="1731894"/>
              <a:chExt cx="326574" cy="284228"/>
            </a:xfrm>
          </p:grpSpPr>
          <p:cxnSp>
            <p:nvCxnSpPr>
              <p:cNvPr id="141" name="直線接點 140"/>
              <p:cNvCxnSpPr/>
              <p:nvPr/>
            </p:nvCxnSpPr>
            <p:spPr>
              <a:xfrm rot="7440000" flipV="1">
                <a:off x="3073499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接點 141"/>
              <p:cNvCxnSpPr/>
              <p:nvPr/>
            </p:nvCxnSpPr>
            <p:spPr>
              <a:xfrm rot="7440000" flipV="1">
                <a:off x="2963235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接點 142"/>
              <p:cNvCxnSpPr/>
              <p:nvPr/>
            </p:nvCxnSpPr>
            <p:spPr>
              <a:xfrm rot="7440000" flipV="1">
                <a:off x="2856134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 rot="7440000" flipV="1">
                <a:off x="2746925" y="1874008"/>
                <a:ext cx="284228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直線接點 138"/>
            <p:cNvCxnSpPr/>
            <p:nvPr/>
          </p:nvCxnSpPr>
          <p:spPr>
            <a:xfrm>
              <a:off x="1913854" y="1790720"/>
              <a:ext cx="6768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1847064" y="1888860"/>
              <a:ext cx="6768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群組 35"/>
          <p:cNvGrpSpPr/>
          <p:nvPr/>
        </p:nvGrpSpPr>
        <p:grpSpPr>
          <a:xfrm>
            <a:off x="8789830" y="2946075"/>
            <a:ext cx="1096508" cy="319815"/>
            <a:chOff x="1931843" y="2209556"/>
            <a:chExt cx="822381" cy="239861"/>
          </a:xfrm>
        </p:grpSpPr>
        <p:sp>
          <p:nvSpPr>
            <p:cNvPr id="163" name="Freeform 84"/>
            <p:cNvSpPr>
              <a:spLocks noEditPoints="1"/>
            </p:cNvSpPr>
            <p:nvPr/>
          </p:nvSpPr>
          <p:spPr bwMode="auto">
            <a:xfrm flipH="1">
              <a:off x="1989831" y="2320261"/>
              <a:ext cx="129156" cy="129156"/>
            </a:xfrm>
            <a:custGeom>
              <a:avLst/>
              <a:gdLst>
                <a:gd name="T0" fmla="*/ 0 w 98"/>
                <a:gd name="T1" fmla="*/ 60 h 98"/>
                <a:gd name="T2" fmla="*/ 14 w 98"/>
                <a:gd name="T3" fmla="*/ 84 h 98"/>
                <a:gd name="T4" fmla="*/ 38 w 98"/>
                <a:gd name="T5" fmla="*/ 98 h 98"/>
                <a:gd name="T6" fmla="*/ 58 w 98"/>
                <a:gd name="T7" fmla="*/ 98 h 98"/>
                <a:gd name="T8" fmla="*/ 84 w 98"/>
                <a:gd name="T9" fmla="*/ 84 h 98"/>
                <a:gd name="T10" fmla="*/ 96 w 98"/>
                <a:gd name="T11" fmla="*/ 60 h 98"/>
                <a:gd name="T12" fmla="*/ 96 w 98"/>
                <a:gd name="T13" fmla="*/ 40 h 98"/>
                <a:gd name="T14" fmla="*/ 84 w 98"/>
                <a:gd name="T15" fmla="*/ 14 h 98"/>
                <a:gd name="T16" fmla="*/ 58 w 98"/>
                <a:gd name="T17" fmla="*/ 2 h 98"/>
                <a:gd name="T18" fmla="*/ 38 w 98"/>
                <a:gd name="T19" fmla="*/ 2 h 98"/>
                <a:gd name="T20" fmla="*/ 14 w 98"/>
                <a:gd name="T21" fmla="*/ 14 h 98"/>
                <a:gd name="T22" fmla="*/ 0 w 98"/>
                <a:gd name="T23" fmla="*/ 40 h 98"/>
                <a:gd name="T24" fmla="*/ 26 w 98"/>
                <a:gd name="T25" fmla="*/ 16 h 98"/>
                <a:gd name="T26" fmla="*/ 34 w 98"/>
                <a:gd name="T27" fmla="*/ 34 h 98"/>
                <a:gd name="T28" fmla="*/ 28 w 98"/>
                <a:gd name="T29" fmla="*/ 46 h 98"/>
                <a:gd name="T30" fmla="*/ 10 w 98"/>
                <a:gd name="T31" fmla="*/ 42 h 98"/>
                <a:gd name="T32" fmla="*/ 18 w 98"/>
                <a:gd name="T33" fmla="*/ 24 h 98"/>
                <a:gd name="T34" fmla="*/ 66 w 98"/>
                <a:gd name="T35" fmla="*/ 14 h 98"/>
                <a:gd name="T36" fmla="*/ 54 w 98"/>
                <a:gd name="T37" fmla="*/ 30 h 98"/>
                <a:gd name="T38" fmla="*/ 40 w 98"/>
                <a:gd name="T39" fmla="*/ 30 h 98"/>
                <a:gd name="T40" fmla="*/ 34 w 98"/>
                <a:gd name="T41" fmla="*/ 12 h 98"/>
                <a:gd name="T42" fmla="*/ 56 w 98"/>
                <a:gd name="T43" fmla="*/ 10 h 98"/>
                <a:gd name="T44" fmla="*/ 88 w 98"/>
                <a:gd name="T45" fmla="*/ 46 h 98"/>
                <a:gd name="T46" fmla="*/ 68 w 98"/>
                <a:gd name="T47" fmla="*/ 44 h 98"/>
                <a:gd name="T48" fmla="*/ 62 w 98"/>
                <a:gd name="T49" fmla="*/ 32 h 98"/>
                <a:gd name="T50" fmla="*/ 74 w 98"/>
                <a:gd name="T51" fmla="*/ 18 h 98"/>
                <a:gd name="T52" fmla="*/ 86 w 98"/>
                <a:gd name="T53" fmla="*/ 36 h 98"/>
                <a:gd name="T54" fmla="*/ 72 w 98"/>
                <a:gd name="T55" fmla="*/ 82 h 98"/>
                <a:gd name="T56" fmla="*/ 64 w 98"/>
                <a:gd name="T57" fmla="*/ 64 h 98"/>
                <a:gd name="T58" fmla="*/ 70 w 98"/>
                <a:gd name="T59" fmla="*/ 52 h 98"/>
                <a:gd name="T60" fmla="*/ 88 w 98"/>
                <a:gd name="T61" fmla="*/ 56 h 98"/>
                <a:gd name="T62" fmla="*/ 78 w 98"/>
                <a:gd name="T63" fmla="*/ 76 h 98"/>
                <a:gd name="T64" fmla="*/ 32 w 98"/>
                <a:gd name="T65" fmla="*/ 86 h 98"/>
                <a:gd name="T66" fmla="*/ 44 w 98"/>
                <a:gd name="T67" fmla="*/ 70 h 98"/>
                <a:gd name="T68" fmla="*/ 56 w 98"/>
                <a:gd name="T69" fmla="*/ 68 h 98"/>
                <a:gd name="T70" fmla="*/ 62 w 98"/>
                <a:gd name="T71" fmla="*/ 86 h 98"/>
                <a:gd name="T72" fmla="*/ 48 w 98"/>
                <a:gd name="T73" fmla="*/ 90 h 98"/>
                <a:gd name="T74" fmla="*/ 32 w 98"/>
                <a:gd name="T75" fmla="*/ 86 h 98"/>
                <a:gd name="T76" fmla="*/ 28 w 98"/>
                <a:gd name="T77" fmla="*/ 54 h 98"/>
                <a:gd name="T78" fmla="*/ 34 w 98"/>
                <a:gd name="T79" fmla="*/ 64 h 98"/>
                <a:gd name="T80" fmla="*/ 22 w 98"/>
                <a:gd name="T81" fmla="*/ 80 h 98"/>
                <a:gd name="T82" fmla="*/ 14 w 98"/>
                <a:gd name="T83" fmla="*/ 70 h 98"/>
                <a:gd name="T84" fmla="*/ 8 w 98"/>
                <a:gd name="T8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98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6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close/>
                  <a:moveTo>
                    <a:pt x="26" y="16"/>
                  </a:moveTo>
                  <a:lnTo>
                    <a:pt x="36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8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22" y="18"/>
                  </a:lnTo>
                  <a:lnTo>
                    <a:pt x="26" y="16"/>
                  </a:lnTo>
                  <a:close/>
                  <a:moveTo>
                    <a:pt x="66" y="14"/>
                  </a:moveTo>
                  <a:lnTo>
                    <a:pt x="56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56" y="10"/>
                  </a:lnTo>
                  <a:lnTo>
                    <a:pt x="62" y="12"/>
                  </a:lnTo>
                  <a:lnTo>
                    <a:pt x="66" y="14"/>
                  </a:lnTo>
                  <a:close/>
                  <a:moveTo>
                    <a:pt x="88" y="46"/>
                  </a:moveTo>
                  <a:lnTo>
                    <a:pt x="70" y="4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6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88" y="42"/>
                  </a:lnTo>
                  <a:lnTo>
                    <a:pt x="88" y="46"/>
                  </a:lnTo>
                  <a:close/>
                  <a:moveTo>
                    <a:pt x="72" y="82"/>
                  </a:moveTo>
                  <a:lnTo>
                    <a:pt x="62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70" y="52"/>
                  </a:lnTo>
                  <a:lnTo>
                    <a:pt x="88" y="52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70"/>
                  </a:lnTo>
                  <a:lnTo>
                    <a:pt x="78" y="76"/>
                  </a:lnTo>
                  <a:lnTo>
                    <a:pt x="74" y="80"/>
                  </a:lnTo>
                  <a:lnTo>
                    <a:pt x="72" y="82"/>
                  </a:lnTo>
                  <a:close/>
                  <a:moveTo>
                    <a:pt x="32" y="86"/>
                  </a:moveTo>
                  <a:lnTo>
                    <a:pt x="40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6" y="88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8"/>
                  </a:lnTo>
                  <a:lnTo>
                    <a:pt x="34" y="86"/>
                  </a:lnTo>
                  <a:lnTo>
                    <a:pt x="32" y="86"/>
                  </a:lnTo>
                  <a:close/>
                  <a:moveTo>
                    <a:pt x="8" y="52"/>
                  </a:moveTo>
                  <a:lnTo>
                    <a:pt x="2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60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26" y="82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18" y="76"/>
                  </a:lnTo>
                  <a:lnTo>
                    <a:pt x="14" y="70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4" name="Freeform 85"/>
            <p:cNvSpPr>
              <a:spLocks noEditPoints="1"/>
            </p:cNvSpPr>
            <p:nvPr/>
          </p:nvSpPr>
          <p:spPr bwMode="auto">
            <a:xfrm flipH="1">
              <a:off x="2519635" y="2320261"/>
              <a:ext cx="129156" cy="129156"/>
            </a:xfrm>
            <a:custGeom>
              <a:avLst/>
              <a:gdLst>
                <a:gd name="T0" fmla="*/ 0 w 98"/>
                <a:gd name="T1" fmla="*/ 60 h 98"/>
                <a:gd name="T2" fmla="*/ 14 w 98"/>
                <a:gd name="T3" fmla="*/ 84 h 98"/>
                <a:gd name="T4" fmla="*/ 38 w 98"/>
                <a:gd name="T5" fmla="*/ 98 h 98"/>
                <a:gd name="T6" fmla="*/ 58 w 98"/>
                <a:gd name="T7" fmla="*/ 98 h 98"/>
                <a:gd name="T8" fmla="*/ 84 w 98"/>
                <a:gd name="T9" fmla="*/ 84 h 98"/>
                <a:gd name="T10" fmla="*/ 96 w 98"/>
                <a:gd name="T11" fmla="*/ 60 h 98"/>
                <a:gd name="T12" fmla="*/ 96 w 98"/>
                <a:gd name="T13" fmla="*/ 40 h 98"/>
                <a:gd name="T14" fmla="*/ 84 w 98"/>
                <a:gd name="T15" fmla="*/ 14 h 98"/>
                <a:gd name="T16" fmla="*/ 58 w 98"/>
                <a:gd name="T17" fmla="*/ 2 h 98"/>
                <a:gd name="T18" fmla="*/ 38 w 98"/>
                <a:gd name="T19" fmla="*/ 2 h 98"/>
                <a:gd name="T20" fmla="*/ 14 w 98"/>
                <a:gd name="T21" fmla="*/ 14 h 98"/>
                <a:gd name="T22" fmla="*/ 0 w 98"/>
                <a:gd name="T23" fmla="*/ 40 h 98"/>
                <a:gd name="T24" fmla="*/ 26 w 98"/>
                <a:gd name="T25" fmla="*/ 16 h 98"/>
                <a:gd name="T26" fmla="*/ 34 w 98"/>
                <a:gd name="T27" fmla="*/ 34 h 98"/>
                <a:gd name="T28" fmla="*/ 28 w 98"/>
                <a:gd name="T29" fmla="*/ 46 h 98"/>
                <a:gd name="T30" fmla="*/ 10 w 98"/>
                <a:gd name="T31" fmla="*/ 42 h 98"/>
                <a:gd name="T32" fmla="*/ 18 w 98"/>
                <a:gd name="T33" fmla="*/ 24 h 98"/>
                <a:gd name="T34" fmla="*/ 66 w 98"/>
                <a:gd name="T35" fmla="*/ 14 h 98"/>
                <a:gd name="T36" fmla="*/ 54 w 98"/>
                <a:gd name="T37" fmla="*/ 30 h 98"/>
                <a:gd name="T38" fmla="*/ 40 w 98"/>
                <a:gd name="T39" fmla="*/ 30 h 98"/>
                <a:gd name="T40" fmla="*/ 34 w 98"/>
                <a:gd name="T41" fmla="*/ 12 h 98"/>
                <a:gd name="T42" fmla="*/ 56 w 98"/>
                <a:gd name="T43" fmla="*/ 10 h 98"/>
                <a:gd name="T44" fmla="*/ 88 w 98"/>
                <a:gd name="T45" fmla="*/ 46 h 98"/>
                <a:gd name="T46" fmla="*/ 68 w 98"/>
                <a:gd name="T47" fmla="*/ 44 h 98"/>
                <a:gd name="T48" fmla="*/ 62 w 98"/>
                <a:gd name="T49" fmla="*/ 32 h 98"/>
                <a:gd name="T50" fmla="*/ 74 w 98"/>
                <a:gd name="T51" fmla="*/ 18 h 98"/>
                <a:gd name="T52" fmla="*/ 86 w 98"/>
                <a:gd name="T53" fmla="*/ 36 h 98"/>
                <a:gd name="T54" fmla="*/ 72 w 98"/>
                <a:gd name="T55" fmla="*/ 82 h 98"/>
                <a:gd name="T56" fmla="*/ 64 w 98"/>
                <a:gd name="T57" fmla="*/ 64 h 98"/>
                <a:gd name="T58" fmla="*/ 70 w 98"/>
                <a:gd name="T59" fmla="*/ 52 h 98"/>
                <a:gd name="T60" fmla="*/ 88 w 98"/>
                <a:gd name="T61" fmla="*/ 56 h 98"/>
                <a:gd name="T62" fmla="*/ 80 w 98"/>
                <a:gd name="T63" fmla="*/ 76 h 98"/>
                <a:gd name="T64" fmla="*/ 32 w 98"/>
                <a:gd name="T65" fmla="*/ 86 h 98"/>
                <a:gd name="T66" fmla="*/ 44 w 98"/>
                <a:gd name="T67" fmla="*/ 70 h 98"/>
                <a:gd name="T68" fmla="*/ 56 w 98"/>
                <a:gd name="T69" fmla="*/ 68 h 98"/>
                <a:gd name="T70" fmla="*/ 62 w 98"/>
                <a:gd name="T71" fmla="*/ 86 h 98"/>
                <a:gd name="T72" fmla="*/ 48 w 98"/>
                <a:gd name="T73" fmla="*/ 90 h 98"/>
                <a:gd name="T74" fmla="*/ 32 w 98"/>
                <a:gd name="T75" fmla="*/ 86 h 98"/>
                <a:gd name="T76" fmla="*/ 28 w 98"/>
                <a:gd name="T77" fmla="*/ 54 h 98"/>
                <a:gd name="T78" fmla="*/ 34 w 98"/>
                <a:gd name="T79" fmla="*/ 64 h 98"/>
                <a:gd name="T80" fmla="*/ 24 w 98"/>
                <a:gd name="T81" fmla="*/ 80 h 98"/>
                <a:gd name="T82" fmla="*/ 14 w 98"/>
                <a:gd name="T83" fmla="*/ 70 h 98"/>
                <a:gd name="T84" fmla="*/ 8 w 98"/>
                <a:gd name="T85" fmla="*/ 5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" h="98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6"/>
                  </a:lnTo>
                  <a:lnTo>
                    <a:pt x="14" y="84"/>
                  </a:lnTo>
                  <a:lnTo>
                    <a:pt x="22" y="90"/>
                  </a:lnTo>
                  <a:lnTo>
                    <a:pt x="30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6" y="90"/>
                  </a:lnTo>
                  <a:lnTo>
                    <a:pt x="84" y="84"/>
                  </a:lnTo>
                  <a:lnTo>
                    <a:pt x="90" y="76"/>
                  </a:lnTo>
                  <a:lnTo>
                    <a:pt x="94" y="68"/>
                  </a:lnTo>
                  <a:lnTo>
                    <a:pt x="96" y="6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40"/>
                  </a:lnTo>
                  <a:lnTo>
                    <a:pt x="94" y="30"/>
                  </a:lnTo>
                  <a:lnTo>
                    <a:pt x="90" y="22"/>
                  </a:lnTo>
                  <a:lnTo>
                    <a:pt x="84" y="14"/>
                  </a:lnTo>
                  <a:lnTo>
                    <a:pt x="76" y="8"/>
                  </a:lnTo>
                  <a:lnTo>
                    <a:pt x="68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0"/>
                  </a:lnTo>
                  <a:close/>
                  <a:moveTo>
                    <a:pt x="26" y="16"/>
                  </a:moveTo>
                  <a:lnTo>
                    <a:pt x="36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8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6" y="16"/>
                  </a:lnTo>
                  <a:close/>
                  <a:moveTo>
                    <a:pt x="66" y="14"/>
                  </a:moveTo>
                  <a:lnTo>
                    <a:pt x="56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44" y="30"/>
                  </a:lnTo>
                  <a:lnTo>
                    <a:pt x="40" y="30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56" y="10"/>
                  </a:lnTo>
                  <a:lnTo>
                    <a:pt x="62" y="12"/>
                  </a:lnTo>
                  <a:lnTo>
                    <a:pt x="66" y="14"/>
                  </a:lnTo>
                  <a:close/>
                  <a:moveTo>
                    <a:pt x="88" y="46"/>
                  </a:moveTo>
                  <a:lnTo>
                    <a:pt x="70" y="4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6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72" y="16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80" y="24"/>
                  </a:lnTo>
                  <a:lnTo>
                    <a:pt x="84" y="30"/>
                  </a:lnTo>
                  <a:lnTo>
                    <a:pt x="86" y="36"/>
                  </a:lnTo>
                  <a:lnTo>
                    <a:pt x="88" y="42"/>
                  </a:lnTo>
                  <a:lnTo>
                    <a:pt x="88" y="46"/>
                  </a:lnTo>
                  <a:close/>
                  <a:moveTo>
                    <a:pt x="72" y="82"/>
                  </a:moveTo>
                  <a:lnTo>
                    <a:pt x="62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0"/>
                  </a:lnTo>
                  <a:lnTo>
                    <a:pt x="68" y="54"/>
                  </a:lnTo>
                  <a:lnTo>
                    <a:pt x="70" y="52"/>
                  </a:lnTo>
                  <a:lnTo>
                    <a:pt x="88" y="52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6" y="62"/>
                  </a:lnTo>
                  <a:lnTo>
                    <a:pt x="84" y="70"/>
                  </a:lnTo>
                  <a:lnTo>
                    <a:pt x="80" y="76"/>
                  </a:lnTo>
                  <a:lnTo>
                    <a:pt x="74" y="80"/>
                  </a:lnTo>
                  <a:lnTo>
                    <a:pt x="72" y="82"/>
                  </a:lnTo>
                  <a:close/>
                  <a:moveTo>
                    <a:pt x="32" y="86"/>
                  </a:moveTo>
                  <a:lnTo>
                    <a:pt x="40" y="6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4" y="70"/>
                  </a:lnTo>
                  <a:lnTo>
                    <a:pt x="56" y="68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56" y="88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8"/>
                  </a:lnTo>
                  <a:lnTo>
                    <a:pt x="34" y="86"/>
                  </a:lnTo>
                  <a:lnTo>
                    <a:pt x="32" y="86"/>
                  </a:lnTo>
                  <a:close/>
                  <a:moveTo>
                    <a:pt x="8" y="52"/>
                  </a:moveTo>
                  <a:lnTo>
                    <a:pt x="28" y="52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60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8" y="76"/>
                  </a:lnTo>
                  <a:lnTo>
                    <a:pt x="14" y="70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5" name="Freeform 86"/>
            <p:cNvSpPr>
              <a:spLocks noEditPoints="1"/>
            </p:cNvSpPr>
            <p:nvPr/>
          </p:nvSpPr>
          <p:spPr bwMode="auto">
            <a:xfrm flipH="1">
              <a:off x="1931843" y="2209556"/>
              <a:ext cx="822381" cy="213503"/>
            </a:xfrm>
            <a:custGeom>
              <a:avLst/>
              <a:gdLst>
                <a:gd name="T0" fmla="*/ 4 w 624"/>
                <a:gd name="T1" fmla="*/ 132 h 162"/>
                <a:gd name="T2" fmla="*/ 38 w 624"/>
                <a:gd name="T3" fmla="*/ 150 h 162"/>
                <a:gd name="T4" fmla="*/ 76 w 624"/>
                <a:gd name="T5" fmla="*/ 146 h 162"/>
                <a:gd name="T6" fmla="*/ 80 w 624"/>
                <a:gd name="T7" fmla="*/ 112 h 162"/>
                <a:gd name="T8" fmla="*/ 108 w 624"/>
                <a:gd name="T9" fmla="*/ 84 h 162"/>
                <a:gd name="T10" fmla="*/ 140 w 624"/>
                <a:gd name="T11" fmla="*/ 82 h 162"/>
                <a:gd name="T12" fmla="*/ 172 w 624"/>
                <a:gd name="T13" fmla="*/ 104 h 162"/>
                <a:gd name="T14" fmla="*/ 182 w 624"/>
                <a:gd name="T15" fmla="*/ 134 h 162"/>
                <a:gd name="T16" fmla="*/ 484 w 624"/>
                <a:gd name="T17" fmla="*/ 162 h 162"/>
                <a:gd name="T18" fmla="*/ 476 w 624"/>
                <a:gd name="T19" fmla="*/ 134 h 162"/>
                <a:gd name="T20" fmla="*/ 492 w 624"/>
                <a:gd name="T21" fmla="*/ 96 h 162"/>
                <a:gd name="T22" fmla="*/ 530 w 624"/>
                <a:gd name="T23" fmla="*/ 80 h 162"/>
                <a:gd name="T24" fmla="*/ 560 w 624"/>
                <a:gd name="T25" fmla="*/ 90 h 162"/>
                <a:gd name="T26" fmla="*/ 582 w 624"/>
                <a:gd name="T27" fmla="*/ 122 h 162"/>
                <a:gd name="T28" fmla="*/ 576 w 624"/>
                <a:gd name="T29" fmla="*/ 162 h 162"/>
                <a:gd name="T30" fmla="*/ 588 w 624"/>
                <a:gd name="T31" fmla="*/ 160 h 162"/>
                <a:gd name="T32" fmla="*/ 600 w 624"/>
                <a:gd name="T33" fmla="*/ 158 h 162"/>
                <a:gd name="T34" fmla="*/ 614 w 624"/>
                <a:gd name="T35" fmla="*/ 148 h 162"/>
                <a:gd name="T36" fmla="*/ 616 w 624"/>
                <a:gd name="T37" fmla="*/ 130 h 162"/>
                <a:gd name="T38" fmla="*/ 624 w 624"/>
                <a:gd name="T39" fmla="*/ 100 h 162"/>
                <a:gd name="T40" fmla="*/ 596 w 624"/>
                <a:gd name="T41" fmla="*/ 78 h 162"/>
                <a:gd name="T42" fmla="*/ 522 w 624"/>
                <a:gd name="T43" fmla="*/ 58 h 162"/>
                <a:gd name="T44" fmla="*/ 434 w 624"/>
                <a:gd name="T45" fmla="*/ 48 h 162"/>
                <a:gd name="T46" fmla="*/ 410 w 624"/>
                <a:gd name="T47" fmla="*/ 38 h 162"/>
                <a:gd name="T48" fmla="*/ 346 w 624"/>
                <a:gd name="T49" fmla="*/ 12 h 162"/>
                <a:gd name="T50" fmla="*/ 254 w 624"/>
                <a:gd name="T51" fmla="*/ 0 h 162"/>
                <a:gd name="T52" fmla="*/ 78 w 624"/>
                <a:gd name="T53" fmla="*/ 26 h 162"/>
                <a:gd name="T54" fmla="*/ 22 w 624"/>
                <a:gd name="T55" fmla="*/ 44 h 162"/>
                <a:gd name="T56" fmla="*/ 12 w 624"/>
                <a:gd name="T57" fmla="*/ 56 h 162"/>
                <a:gd name="T58" fmla="*/ 12 w 624"/>
                <a:gd name="T59" fmla="*/ 84 h 162"/>
                <a:gd name="T60" fmla="*/ 0 w 624"/>
                <a:gd name="T61" fmla="*/ 122 h 162"/>
                <a:gd name="T62" fmla="*/ 252 w 624"/>
                <a:gd name="T63" fmla="*/ 24 h 162"/>
                <a:gd name="T64" fmla="*/ 250 w 624"/>
                <a:gd name="T65" fmla="*/ 16 h 162"/>
                <a:gd name="T66" fmla="*/ 256 w 624"/>
                <a:gd name="T67" fmla="*/ 10 h 162"/>
                <a:gd name="T68" fmla="*/ 268 w 624"/>
                <a:gd name="T69" fmla="*/ 10 h 162"/>
                <a:gd name="T70" fmla="*/ 294 w 624"/>
                <a:gd name="T71" fmla="*/ 14 h 162"/>
                <a:gd name="T72" fmla="*/ 360 w 624"/>
                <a:gd name="T73" fmla="*/ 28 h 162"/>
                <a:gd name="T74" fmla="*/ 392 w 624"/>
                <a:gd name="T75" fmla="*/ 40 h 162"/>
                <a:gd name="T76" fmla="*/ 396 w 624"/>
                <a:gd name="T77" fmla="*/ 48 h 162"/>
                <a:gd name="T78" fmla="*/ 384 w 624"/>
                <a:gd name="T79" fmla="*/ 52 h 162"/>
                <a:gd name="T80" fmla="*/ 308 w 624"/>
                <a:gd name="T81" fmla="*/ 52 h 162"/>
                <a:gd name="T82" fmla="*/ 278 w 624"/>
                <a:gd name="T83" fmla="*/ 52 h 162"/>
                <a:gd name="T84" fmla="*/ 270 w 624"/>
                <a:gd name="T85" fmla="*/ 46 h 162"/>
                <a:gd name="T86" fmla="*/ 258 w 624"/>
                <a:gd name="T87" fmla="*/ 32 h 162"/>
                <a:gd name="T88" fmla="*/ 206 w 624"/>
                <a:gd name="T89" fmla="*/ 12 h 162"/>
                <a:gd name="T90" fmla="*/ 232 w 624"/>
                <a:gd name="T91" fmla="*/ 12 h 162"/>
                <a:gd name="T92" fmla="*/ 246 w 624"/>
                <a:gd name="T93" fmla="*/ 28 h 162"/>
                <a:gd name="T94" fmla="*/ 256 w 624"/>
                <a:gd name="T95" fmla="*/ 46 h 162"/>
                <a:gd name="T96" fmla="*/ 244 w 624"/>
                <a:gd name="T97" fmla="*/ 50 h 162"/>
                <a:gd name="T98" fmla="*/ 206 w 624"/>
                <a:gd name="T99" fmla="*/ 46 h 162"/>
                <a:gd name="T100" fmla="*/ 160 w 624"/>
                <a:gd name="T101" fmla="*/ 42 h 162"/>
                <a:gd name="T102" fmla="*/ 144 w 624"/>
                <a:gd name="T103" fmla="*/ 38 h 162"/>
                <a:gd name="T104" fmla="*/ 134 w 624"/>
                <a:gd name="T105" fmla="*/ 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162">
                  <a:moveTo>
                    <a:pt x="0" y="126"/>
                  </a:moveTo>
                  <a:lnTo>
                    <a:pt x="0" y="12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0" y="138"/>
                  </a:lnTo>
                  <a:lnTo>
                    <a:pt x="18" y="144"/>
                  </a:lnTo>
                  <a:lnTo>
                    <a:pt x="28" y="148"/>
                  </a:lnTo>
                  <a:lnTo>
                    <a:pt x="38" y="150"/>
                  </a:lnTo>
                  <a:lnTo>
                    <a:pt x="60" y="154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76" y="14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6" y="122"/>
                  </a:lnTo>
                  <a:lnTo>
                    <a:pt x="80" y="112"/>
                  </a:lnTo>
                  <a:lnTo>
                    <a:pt x="84" y="104"/>
                  </a:lnTo>
                  <a:lnTo>
                    <a:pt x="90" y="96"/>
                  </a:lnTo>
                  <a:lnTo>
                    <a:pt x="98" y="90"/>
                  </a:lnTo>
                  <a:lnTo>
                    <a:pt x="108" y="84"/>
                  </a:lnTo>
                  <a:lnTo>
                    <a:pt x="118" y="82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40" y="82"/>
                  </a:lnTo>
                  <a:lnTo>
                    <a:pt x="150" y="84"/>
                  </a:lnTo>
                  <a:lnTo>
                    <a:pt x="158" y="90"/>
                  </a:lnTo>
                  <a:lnTo>
                    <a:pt x="166" y="96"/>
                  </a:lnTo>
                  <a:lnTo>
                    <a:pt x="172" y="104"/>
                  </a:lnTo>
                  <a:lnTo>
                    <a:pt x="178" y="112"/>
                  </a:lnTo>
                  <a:lnTo>
                    <a:pt x="182" y="122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0" y="148"/>
                  </a:lnTo>
                  <a:lnTo>
                    <a:pt x="174" y="162"/>
                  </a:lnTo>
                  <a:lnTo>
                    <a:pt x="188" y="162"/>
                  </a:lnTo>
                  <a:lnTo>
                    <a:pt x="484" y="162"/>
                  </a:lnTo>
                  <a:lnTo>
                    <a:pt x="484" y="162"/>
                  </a:lnTo>
                  <a:lnTo>
                    <a:pt x="478" y="148"/>
                  </a:lnTo>
                  <a:lnTo>
                    <a:pt x="476" y="134"/>
                  </a:lnTo>
                  <a:lnTo>
                    <a:pt x="476" y="134"/>
                  </a:lnTo>
                  <a:lnTo>
                    <a:pt x="478" y="122"/>
                  </a:lnTo>
                  <a:lnTo>
                    <a:pt x="482" y="112"/>
                  </a:lnTo>
                  <a:lnTo>
                    <a:pt x="486" y="104"/>
                  </a:lnTo>
                  <a:lnTo>
                    <a:pt x="492" y="96"/>
                  </a:lnTo>
                  <a:lnTo>
                    <a:pt x="500" y="90"/>
                  </a:lnTo>
                  <a:lnTo>
                    <a:pt x="510" y="84"/>
                  </a:lnTo>
                  <a:lnTo>
                    <a:pt x="520" y="82"/>
                  </a:lnTo>
                  <a:lnTo>
                    <a:pt x="530" y="80"/>
                  </a:lnTo>
                  <a:lnTo>
                    <a:pt x="530" y="80"/>
                  </a:lnTo>
                  <a:lnTo>
                    <a:pt x="542" y="82"/>
                  </a:lnTo>
                  <a:lnTo>
                    <a:pt x="552" y="84"/>
                  </a:lnTo>
                  <a:lnTo>
                    <a:pt x="560" y="90"/>
                  </a:lnTo>
                  <a:lnTo>
                    <a:pt x="568" y="96"/>
                  </a:lnTo>
                  <a:lnTo>
                    <a:pt x="574" y="104"/>
                  </a:lnTo>
                  <a:lnTo>
                    <a:pt x="580" y="112"/>
                  </a:lnTo>
                  <a:lnTo>
                    <a:pt x="582" y="122"/>
                  </a:lnTo>
                  <a:lnTo>
                    <a:pt x="584" y="134"/>
                  </a:lnTo>
                  <a:lnTo>
                    <a:pt x="584" y="134"/>
                  </a:lnTo>
                  <a:lnTo>
                    <a:pt x="582" y="148"/>
                  </a:lnTo>
                  <a:lnTo>
                    <a:pt x="576" y="162"/>
                  </a:lnTo>
                  <a:lnTo>
                    <a:pt x="576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94" y="160"/>
                  </a:lnTo>
                  <a:lnTo>
                    <a:pt x="594" y="160"/>
                  </a:lnTo>
                  <a:lnTo>
                    <a:pt x="600" y="158"/>
                  </a:lnTo>
                  <a:lnTo>
                    <a:pt x="606" y="156"/>
                  </a:lnTo>
                  <a:lnTo>
                    <a:pt x="606" y="156"/>
                  </a:lnTo>
                  <a:lnTo>
                    <a:pt x="612" y="152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6" y="138"/>
                  </a:lnTo>
                  <a:lnTo>
                    <a:pt x="616" y="130"/>
                  </a:lnTo>
                  <a:lnTo>
                    <a:pt x="616" y="130"/>
                  </a:lnTo>
                  <a:lnTo>
                    <a:pt x="622" y="114"/>
                  </a:lnTo>
                  <a:lnTo>
                    <a:pt x="624" y="108"/>
                  </a:lnTo>
                  <a:lnTo>
                    <a:pt x="624" y="100"/>
                  </a:lnTo>
                  <a:lnTo>
                    <a:pt x="624" y="100"/>
                  </a:lnTo>
                  <a:lnTo>
                    <a:pt x="622" y="96"/>
                  </a:lnTo>
                  <a:lnTo>
                    <a:pt x="618" y="90"/>
                  </a:lnTo>
                  <a:lnTo>
                    <a:pt x="608" y="84"/>
                  </a:lnTo>
                  <a:lnTo>
                    <a:pt x="596" y="78"/>
                  </a:lnTo>
                  <a:lnTo>
                    <a:pt x="586" y="74"/>
                  </a:lnTo>
                  <a:lnTo>
                    <a:pt x="586" y="74"/>
                  </a:lnTo>
                  <a:lnTo>
                    <a:pt x="554" y="64"/>
                  </a:lnTo>
                  <a:lnTo>
                    <a:pt x="522" y="58"/>
                  </a:lnTo>
                  <a:lnTo>
                    <a:pt x="522" y="58"/>
                  </a:lnTo>
                  <a:lnTo>
                    <a:pt x="478" y="52"/>
                  </a:lnTo>
                  <a:lnTo>
                    <a:pt x="434" y="48"/>
                  </a:lnTo>
                  <a:lnTo>
                    <a:pt x="434" y="48"/>
                  </a:lnTo>
                  <a:lnTo>
                    <a:pt x="428" y="46"/>
                  </a:lnTo>
                  <a:lnTo>
                    <a:pt x="422" y="44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392" y="3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4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08" y="0"/>
                  </a:lnTo>
                  <a:lnTo>
                    <a:pt x="164" y="4"/>
                  </a:lnTo>
                  <a:lnTo>
                    <a:pt x="120" y="1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46" y="34"/>
                  </a:lnTo>
                  <a:lnTo>
                    <a:pt x="30" y="40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12" y="7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94"/>
                  </a:lnTo>
                  <a:lnTo>
                    <a:pt x="6" y="102"/>
                  </a:lnTo>
                  <a:lnTo>
                    <a:pt x="2" y="112"/>
                  </a:lnTo>
                  <a:lnTo>
                    <a:pt x="0" y="122"/>
                  </a:lnTo>
                  <a:lnTo>
                    <a:pt x="0" y="126"/>
                  </a:lnTo>
                  <a:close/>
                  <a:moveTo>
                    <a:pt x="258" y="32"/>
                  </a:moveTo>
                  <a:lnTo>
                    <a:pt x="258" y="32"/>
                  </a:lnTo>
                  <a:lnTo>
                    <a:pt x="252" y="24"/>
                  </a:lnTo>
                  <a:lnTo>
                    <a:pt x="252" y="24"/>
                  </a:lnTo>
                  <a:lnTo>
                    <a:pt x="250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50" y="14"/>
                  </a:lnTo>
                  <a:lnTo>
                    <a:pt x="254" y="12"/>
                  </a:lnTo>
                  <a:lnTo>
                    <a:pt x="254" y="12"/>
                  </a:lnTo>
                  <a:lnTo>
                    <a:pt x="256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72" y="12"/>
                  </a:lnTo>
                  <a:lnTo>
                    <a:pt x="272" y="12"/>
                  </a:lnTo>
                  <a:lnTo>
                    <a:pt x="294" y="14"/>
                  </a:lnTo>
                  <a:lnTo>
                    <a:pt x="294" y="14"/>
                  </a:lnTo>
                  <a:lnTo>
                    <a:pt x="306" y="16"/>
                  </a:lnTo>
                  <a:lnTo>
                    <a:pt x="306" y="16"/>
                  </a:lnTo>
                  <a:lnTo>
                    <a:pt x="342" y="22"/>
                  </a:lnTo>
                  <a:lnTo>
                    <a:pt x="360" y="28"/>
                  </a:lnTo>
                  <a:lnTo>
                    <a:pt x="376" y="32"/>
                  </a:lnTo>
                  <a:lnTo>
                    <a:pt x="376" y="32"/>
                  </a:lnTo>
                  <a:lnTo>
                    <a:pt x="392" y="40"/>
                  </a:lnTo>
                  <a:lnTo>
                    <a:pt x="392" y="40"/>
                  </a:lnTo>
                  <a:lnTo>
                    <a:pt x="396" y="44"/>
                  </a:lnTo>
                  <a:lnTo>
                    <a:pt x="398" y="46"/>
                  </a:lnTo>
                  <a:lnTo>
                    <a:pt x="396" y="48"/>
                  </a:lnTo>
                  <a:lnTo>
                    <a:pt x="396" y="48"/>
                  </a:lnTo>
                  <a:lnTo>
                    <a:pt x="394" y="50"/>
                  </a:lnTo>
                  <a:lnTo>
                    <a:pt x="390" y="52"/>
                  </a:lnTo>
                  <a:lnTo>
                    <a:pt x="384" y="52"/>
                  </a:lnTo>
                  <a:lnTo>
                    <a:pt x="384" y="52"/>
                  </a:lnTo>
                  <a:lnTo>
                    <a:pt x="362" y="52"/>
                  </a:lnTo>
                  <a:lnTo>
                    <a:pt x="362" y="52"/>
                  </a:lnTo>
                  <a:lnTo>
                    <a:pt x="308" y="52"/>
                  </a:lnTo>
                  <a:lnTo>
                    <a:pt x="308" y="52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78" y="52"/>
                  </a:lnTo>
                  <a:lnTo>
                    <a:pt x="278" y="52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0" y="46"/>
                  </a:lnTo>
                  <a:lnTo>
                    <a:pt x="270" y="46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58" y="32"/>
                  </a:lnTo>
                  <a:lnTo>
                    <a:pt x="258" y="32"/>
                  </a:lnTo>
                  <a:close/>
                  <a:moveTo>
                    <a:pt x="158" y="20"/>
                  </a:moveTo>
                  <a:lnTo>
                    <a:pt x="158" y="20"/>
                  </a:lnTo>
                  <a:lnTo>
                    <a:pt x="182" y="14"/>
                  </a:lnTo>
                  <a:lnTo>
                    <a:pt x="206" y="12"/>
                  </a:lnTo>
                  <a:lnTo>
                    <a:pt x="206" y="12"/>
                  </a:lnTo>
                  <a:lnTo>
                    <a:pt x="216" y="10"/>
                  </a:lnTo>
                  <a:lnTo>
                    <a:pt x="224" y="10"/>
                  </a:lnTo>
                  <a:lnTo>
                    <a:pt x="232" y="12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6" y="42"/>
                  </a:lnTo>
                  <a:lnTo>
                    <a:pt x="256" y="46"/>
                  </a:lnTo>
                  <a:lnTo>
                    <a:pt x="256" y="46"/>
                  </a:lnTo>
                  <a:lnTo>
                    <a:pt x="254" y="50"/>
                  </a:lnTo>
                  <a:lnTo>
                    <a:pt x="252" y="50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14" y="48"/>
                  </a:lnTo>
                  <a:lnTo>
                    <a:pt x="214" y="48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182" y="44"/>
                  </a:lnTo>
                  <a:lnTo>
                    <a:pt x="182" y="44"/>
                  </a:lnTo>
                  <a:lnTo>
                    <a:pt x="160" y="42"/>
                  </a:lnTo>
                  <a:lnTo>
                    <a:pt x="160" y="42"/>
                  </a:lnTo>
                  <a:lnTo>
                    <a:pt x="152" y="40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36" y="34"/>
                  </a:lnTo>
                  <a:lnTo>
                    <a:pt x="134" y="32"/>
                  </a:lnTo>
                  <a:lnTo>
                    <a:pt x="132" y="30"/>
                  </a:lnTo>
                  <a:lnTo>
                    <a:pt x="134" y="28"/>
                  </a:lnTo>
                  <a:lnTo>
                    <a:pt x="138" y="26"/>
                  </a:lnTo>
                  <a:lnTo>
                    <a:pt x="158" y="20"/>
                  </a:lnTo>
                  <a:lnTo>
                    <a:pt x="158" y="2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6" name="Freeform 87"/>
            <p:cNvSpPr>
              <a:spLocks/>
            </p:cNvSpPr>
            <p:nvPr/>
          </p:nvSpPr>
          <p:spPr bwMode="auto">
            <a:xfrm flipH="1">
              <a:off x="1931843" y="2209556"/>
              <a:ext cx="822381" cy="213503"/>
            </a:xfrm>
            <a:custGeom>
              <a:avLst/>
              <a:gdLst>
                <a:gd name="T0" fmla="*/ 0 w 624"/>
                <a:gd name="T1" fmla="*/ 126 h 162"/>
                <a:gd name="T2" fmla="*/ 4 w 624"/>
                <a:gd name="T3" fmla="*/ 132 h 162"/>
                <a:gd name="T4" fmla="*/ 18 w 624"/>
                <a:gd name="T5" fmla="*/ 144 h 162"/>
                <a:gd name="T6" fmla="*/ 38 w 624"/>
                <a:gd name="T7" fmla="*/ 150 h 162"/>
                <a:gd name="T8" fmla="*/ 80 w 624"/>
                <a:gd name="T9" fmla="*/ 156 h 162"/>
                <a:gd name="T10" fmla="*/ 76 w 624"/>
                <a:gd name="T11" fmla="*/ 146 h 162"/>
                <a:gd name="T12" fmla="*/ 74 w 624"/>
                <a:gd name="T13" fmla="*/ 134 h 162"/>
                <a:gd name="T14" fmla="*/ 80 w 624"/>
                <a:gd name="T15" fmla="*/ 112 h 162"/>
                <a:gd name="T16" fmla="*/ 90 w 624"/>
                <a:gd name="T17" fmla="*/ 96 h 162"/>
                <a:gd name="T18" fmla="*/ 108 w 624"/>
                <a:gd name="T19" fmla="*/ 84 h 162"/>
                <a:gd name="T20" fmla="*/ 128 w 624"/>
                <a:gd name="T21" fmla="*/ 80 h 162"/>
                <a:gd name="T22" fmla="*/ 140 w 624"/>
                <a:gd name="T23" fmla="*/ 82 h 162"/>
                <a:gd name="T24" fmla="*/ 158 w 624"/>
                <a:gd name="T25" fmla="*/ 90 h 162"/>
                <a:gd name="T26" fmla="*/ 172 w 624"/>
                <a:gd name="T27" fmla="*/ 104 h 162"/>
                <a:gd name="T28" fmla="*/ 182 w 624"/>
                <a:gd name="T29" fmla="*/ 122 h 162"/>
                <a:gd name="T30" fmla="*/ 182 w 624"/>
                <a:gd name="T31" fmla="*/ 134 h 162"/>
                <a:gd name="T32" fmla="*/ 174 w 624"/>
                <a:gd name="T33" fmla="*/ 162 h 162"/>
                <a:gd name="T34" fmla="*/ 484 w 624"/>
                <a:gd name="T35" fmla="*/ 162 h 162"/>
                <a:gd name="T36" fmla="*/ 478 w 624"/>
                <a:gd name="T37" fmla="*/ 148 h 162"/>
                <a:gd name="T38" fmla="*/ 476 w 624"/>
                <a:gd name="T39" fmla="*/ 134 h 162"/>
                <a:gd name="T40" fmla="*/ 482 w 624"/>
                <a:gd name="T41" fmla="*/ 112 h 162"/>
                <a:gd name="T42" fmla="*/ 492 w 624"/>
                <a:gd name="T43" fmla="*/ 96 h 162"/>
                <a:gd name="T44" fmla="*/ 510 w 624"/>
                <a:gd name="T45" fmla="*/ 84 h 162"/>
                <a:gd name="T46" fmla="*/ 530 w 624"/>
                <a:gd name="T47" fmla="*/ 80 h 162"/>
                <a:gd name="T48" fmla="*/ 542 w 624"/>
                <a:gd name="T49" fmla="*/ 82 h 162"/>
                <a:gd name="T50" fmla="*/ 560 w 624"/>
                <a:gd name="T51" fmla="*/ 90 h 162"/>
                <a:gd name="T52" fmla="*/ 574 w 624"/>
                <a:gd name="T53" fmla="*/ 104 h 162"/>
                <a:gd name="T54" fmla="*/ 582 w 624"/>
                <a:gd name="T55" fmla="*/ 122 h 162"/>
                <a:gd name="T56" fmla="*/ 584 w 624"/>
                <a:gd name="T57" fmla="*/ 134 h 162"/>
                <a:gd name="T58" fmla="*/ 576 w 624"/>
                <a:gd name="T59" fmla="*/ 162 h 162"/>
                <a:gd name="T60" fmla="*/ 580 w 624"/>
                <a:gd name="T61" fmla="*/ 162 h 162"/>
                <a:gd name="T62" fmla="*/ 588 w 624"/>
                <a:gd name="T63" fmla="*/ 160 h 162"/>
                <a:gd name="T64" fmla="*/ 594 w 624"/>
                <a:gd name="T65" fmla="*/ 160 h 162"/>
                <a:gd name="T66" fmla="*/ 600 w 624"/>
                <a:gd name="T67" fmla="*/ 158 h 162"/>
                <a:gd name="T68" fmla="*/ 606 w 624"/>
                <a:gd name="T69" fmla="*/ 156 h 162"/>
                <a:gd name="T70" fmla="*/ 614 w 624"/>
                <a:gd name="T71" fmla="*/ 148 h 162"/>
                <a:gd name="T72" fmla="*/ 616 w 624"/>
                <a:gd name="T73" fmla="*/ 138 h 162"/>
                <a:gd name="T74" fmla="*/ 616 w 624"/>
                <a:gd name="T75" fmla="*/ 130 h 162"/>
                <a:gd name="T76" fmla="*/ 624 w 624"/>
                <a:gd name="T77" fmla="*/ 108 h 162"/>
                <a:gd name="T78" fmla="*/ 624 w 624"/>
                <a:gd name="T79" fmla="*/ 100 h 162"/>
                <a:gd name="T80" fmla="*/ 618 w 624"/>
                <a:gd name="T81" fmla="*/ 90 h 162"/>
                <a:gd name="T82" fmla="*/ 596 w 624"/>
                <a:gd name="T83" fmla="*/ 78 h 162"/>
                <a:gd name="T84" fmla="*/ 586 w 624"/>
                <a:gd name="T85" fmla="*/ 74 h 162"/>
                <a:gd name="T86" fmla="*/ 522 w 624"/>
                <a:gd name="T87" fmla="*/ 58 h 162"/>
                <a:gd name="T88" fmla="*/ 478 w 624"/>
                <a:gd name="T89" fmla="*/ 52 h 162"/>
                <a:gd name="T90" fmla="*/ 434 w 624"/>
                <a:gd name="T91" fmla="*/ 48 h 162"/>
                <a:gd name="T92" fmla="*/ 422 w 624"/>
                <a:gd name="T93" fmla="*/ 44 h 162"/>
                <a:gd name="T94" fmla="*/ 410 w 624"/>
                <a:gd name="T95" fmla="*/ 38 h 162"/>
                <a:gd name="T96" fmla="*/ 374 w 624"/>
                <a:gd name="T97" fmla="*/ 22 h 162"/>
                <a:gd name="T98" fmla="*/ 346 w 624"/>
                <a:gd name="T99" fmla="*/ 12 h 162"/>
                <a:gd name="T100" fmla="*/ 284 w 624"/>
                <a:gd name="T101" fmla="*/ 2 h 162"/>
                <a:gd name="T102" fmla="*/ 254 w 624"/>
                <a:gd name="T103" fmla="*/ 0 h 162"/>
                <a:gd name="T104" fmla="*/ 164 w 624"/>
                <a:gd name="T105" fmla="*/ 4 h 162"/>
                <a:gd name="T106" fmla="*/ 78 w 624"/>
                <a:gd name="T107" fmla="*/ 26 h 162"/>
                <a:gd name="T108" fmla="*/ 46 w 624"/>
                <a:gd name="T109" fmla="*/ 34 h 162"/>
                <a:gd name="T110" fmla="*/ 22 w 624"/>
                <a:gd name="T111" fmla="*/ 44 h 162"/>
                <a:gd name="T112" fmla="*/ 18 w 624"/>
                <a:gd name="T113" fmla="*/ 48 h 162"/>
                <a:gd name="T114" fmla="*/ 12 w 624"/>
                <a:gd name="T115" fmla="*/ 56 h 162"/>
                <a:gd name="T116" fmla="*/ 12 w 624"/>
                <a:gd name="T117" fmla="*/ 74 h 162"/>
                <a:gd name="T118" fmla="*/ 12 w 624"/>
                <a:gd name="T119" fmla="*/ 84 h 162"/>
                <a:gd name="T120" fmla="*/ 6 w 624"/>
                <a:gd name="T121" fmla="*/ 102 h 162"/>
                <a:gd name="T122" fmla="*/ 0 w 624"/>
                <a:gd name="T123" fmla="*/ 12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4" h="162">
                  <a:moveTo>
                    <a:pt x="0" y="126"/>
                  </a:moveTo>
                  <a:lnTo>
                    <a:pt x="0" y="126"/>
                  </a:lnTo>
                  <a:lnTo>
                    <a:pt x="4" y="132"/>
                  </a:lnTo>
                  <a:lnTo>
                    <a:pt x="4" y="132"/>
                  </a:lnTo>
                  <a:lnTo>
                    <a:pt x="10" y="138"/>
                  </a:lnTo>
                  <a:lnTo>
                    <a:pt x="18" y="144"/>
                  </a:lnTo>
                  <a:lnTo>
                    <a:pt x="28" y="148"/>
                  </a:lnTo>
                  <a:lnTo>
                    <a:pt x="38" y="150"/>
                  </a:lnTo>
                  <a:lnTo>
                    <a:pt x="60" y="154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76" y="146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6" y="122"/>
                  </a:lnTo>
                  <a:lnTo>
                    <a:pt x="80" y="112"/>
                  </a:lnTo>
                  <a:lnTo>
                    <a:pt x="84" y="104"/>
                  </a:lnTo>
                  <a:lnTo>
                    <a:pt x="90" y="96"/>
                  </a:lnTo>
                  <a:lnTo>
                    <a:pt x="98" y="90"/>
                  </a:lnTo>
                  <a:lnTo>
                    <a:pt x="108" y="84"/>
                  </a:lnTo>
                  <a:lnTo>
                    <a:pt x="118" y="82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40" y="82"/>
                  </a:lnTo>
                  <a:lnTo>
                    <a:pt x="150" y="84"/>
                  </a:lnTo>
                  <a:lnTo>
                    <a:pt x="158" y="90"/>
                  </a:lnTo>
                  <a:lnTo>
                    <a:pt x="166" y="96"/>
                  </a:lnTo>
                  <a:lnTo>
                    <a:pt x="172" y="104"/>
                  </a:lnTo>
                  <a:lnTo>
                    <a:pt x="178" y="112"/>
                  </a:lnTo>
                  <a:lnTo>
                    <a:pt x="182" y="122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0" y="148"/>
                  </a:lnTo>
                  <a:lnTo>
                    <a:pt x="174" y="162"/>
                  </a:lnTo>
                  <a:lnTo>
                    <a:pt x="188" y="162"/>
                  </a:lnTo>
                  <a:lnTo>
                    <a:pt x="484" y="162"/>
                  </a:lnTo>
                  <a:lnTo>
                    <a:pt x="484" y="162"/>
                  </a:lnTo>
                  <a:lnTo>
                    <a:pt x="478" y="148"/>
                  </a:lnTo>
                  <a:lnTo>
                    <a:pt x="476" y="134"/>
                  </a:lnTo>
                  <a:lnTo>
                    <a:pt x="476" y="134"/>
                  </a:lnTo>
                  <a:lnTo>
                    <a:pt x="478" y="122"/>
                  </a:lnTo>
                  <a:lnTo>
                    <a:pt x="482" y="112"/>
                  </a:lnTo>
                  <a:lnTo>
                    <a:pt x="486" y="104"/>
                  </a:lnTo>
                  <a:lnTo>
                    <a:pt x="492" y="96"/>
                  </a:lnTo>
                  <a:lnTo>
                    <a:pt x="500" y="90"/>
                  </a:lnTo>
                  <a:lnTo>
                    <a:pt x="510" y="84"/>
                  </a:lnTo>
                  <a:lnTo>
                    <a:pt x="520" y="82"/>
                  </a:lnTo>
                  <a:lnTo>
                    <a:pt x="530" y="80"/>
                  </a:lnTo>
                  <a:lnTo>
                    <a:pt x="530" y="80"/>
                  </a:lnTo>
                  <a:lnTo>
                    <a:pt x="542" y="82"/>
                  </a:lnTo>
                  <a:lnTo>
                    <a:pt x="552" y="84"/>
                  </a:lnTo>
                  <a:lnTo>
                    <a:pt x="560" y="90"/>
                  </a:lnTo>
                  <a:lnTo>
                    <a:pt x="568" y="96"/>
                  </a:lnTo>
                  <a:lnTo>
                    <a:pt x="574" y="104"/>
                  </a:lnTo>
                  <a:lnTo>
                    <a:pt x="580" y="112"/>
                  </a:lnTo>
                  <a:lnTo>
                    <a:pt x="582" y="122"/>
                  </a:lnTo>
                  <a:lnTo>
                    <a:pt x="584" y="134"/>
                  </a:lnTo>
                  <a:lnTo>
                    <a:pt x="584" y="134"/>
                  </a:lnTo>
                  <a:lnTo>
                    <a:pt x="582" y="148"/>
                  </a:lnTo>
                  <a:lnTo>
                    <a:pt x="576" y="162"/>
                  </a:lnTo>
                  <a:lnTo>
                    <a:pt x="576" y="162"/>
                  </a:lnTo>
                  <a:lnTo>
                    <a:pt x="580" y="162"/>
                  </a:lnTo>
                  <a:lnTo>
                    <a:pt x="580" y="162"/>
                  </a:lnTo>
                  <a:lnTo>
                    <a:pt x="588" y="160"/>
                  </a:lnTo>
                  <a:lnTo>
                    <a:pt x="588" y="160"/>
                  </a:lnTo>
                  <a:lnTo>
                    <a:pt x="594" y="160"/>
                  </a:lnTo>
                  <a:lnTo>
                    <a:pt x="594" y="160"/>
                  </a:lnTo>
                  <a:lnTo>
                    <a:pt x="600" y="158"/>
                  </a:lnTo>
                  <a:lnTo>
                    <a:pt x="606" y="156"/>
                  </a:lnTo>
                  <a:lnTo>
                    <a:pt x="606" y="156"/>
                  </a:lnTo>
                  <a:lnTo>
                    <a:pt x="612" y="152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6" y="138"/>
                  </a:lnTo>
                  <a:lnTo>
                    <a:pt x="616" y="130"/>
                  </a:lnTo>
                  <a:lnTo>
                    <a:pt x="616" y="130"/>
                  </a:lnTo>
                  <a:lnTo>
                    <a:pt x="622" y="114"/>
                  </a:lnTo>
                  <a:lnTo>
                    <a:pt x="624" y="108"/>
                  </a:lnTo>
                  <a:lnTo>
                    <a:pt x="624" y="100"/>
                  </a:lnTo>
                  <a:lnTo>
                    <a:pt x="624" y="100"/>
                  </a:lnTo>
                  <a:lnTo>
                    <a:pt x="622" y="96"/>
                  </a:lnTo>
                  <a:lnTo>
                    <a:pt x="618" y="90"/>
                  </a:lnTo>
                  <a:lnTo>
                    <a:pt x="608" y="84"/>
                  </a:lnTo>
                  <a:lnTo>
                    <a:pt x="596" y="78"/>
                  </a:lnTo>
                  <a:lnTo>
                    <a:pt x="586" y="74"/>
                  </a:lnTo>
                  <a:lnTo>
                    <a:pt x="586" y="74"/>
                  </a:lnTo>
                  <a:lnTo>
                    <a:pt x="554" y="64"/>
                  </a:lnTo>
                  <a:lnTo>
                    <a:pt x="522" y="58"/>
                  </a:lnTo>
                  <a:lnTo>
                    <a:pt x="522" y="58"/>
                  </a:lnTo>
                  <a:lnTo>
                    <a:pt x="478" y="52"/>
                  </a:lnTo>
                  <a:lnTo>
                    <a:pt x="434" y="48"/>
                  </a:lnTo>
                  <a:lnTo>
                    <a:pt x="434" y="48"/>
                  </a:lnTo>
                  <a:lnTo>
                    <a:pt x="428" y="46"/>
                  </a:lnTo>
                  <a:lnTo>
                    <a:pt x="422" y="44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392" y="30"/>
                  </a:lnTo>
                  <a:lnTo>
                    <a:pt x="374" y="22"/>
                  </a:lnTo>
                  <a:lnTo>
                    <a:pt x="374" y="22"/>
                  </a:lnTo>
                  <a:lnTo>
                    <a:pt x="346" y="12"/>
                  </a:lnTo>
                  <a:lnTo>
                    <a:pt x="316" y="6"/>
                  </a:lnTo>
                  <a:lnTo>
                    <a:pt x="284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08" y="0"/>
                  </a:lnTo>
                  <a:lnTo>
                    <a:pt x="164" y="4"/>
                  </a:lnTo>
                  <a:lnTo>
                    <a:pt x="120" y="1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46" y="34"/>
                  </a:lnTo>
                  <a:lnTo>
                    <a:pt x="30" y="40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52"/>
                  </a:lnTo>
                  <a:lnTo>
                    <a:pt x="12" y="56"/>
                  </a:lnTo>
                  <a:lnTo>
                    <a:pt x="12" y="64"/>
                  </a:lnTo>
                  <a:lnTo>
                    <a:pt x="12" y="7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8" y="94"/>
                  </a:lnTo>
                  <a:lnTo>
                    <a:pt x="6" y="102"/>
                  </a:lnTo>
                  <a:lnTo>
                    <a:pt x="2" y="112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auto">
            <a:xfrm flipH="1">
              <a:off x="2229693" y="2222735"/>
              <a:ext cx="195052" cy="55353"/>
            </a:xfrm>
            <a:custGeom>
              <a:avLst/>
              <a:gdLst>
                <a:gd name="T0" fmla="*/ 8 w 148"/>
                <a:gd name="T1" fmla="*/ 22 h 42"/>
                <a:gd name="T2" fmla="*/ 8 w 148"/>
                <a:gd name="T3" fmla="*/ 22 h 42"/>
                <a:gd name="T4" fmla="*/ 2 w 148"/>
                <a:gd name="T5" fmla="*/ 14 h 42"/>
                <a:gd name="T6" fmla="*/ 2 w 148"/>
                <a:gd name="T7" fmla="*/ 14 h 42"/>
                <a:gd name="T8" fmla="*/ 0 w 148"/>
                <a:gd name="T9" fmla="*/ 10 h 42"/>
                <a:gd name="T10" fmla="*/ 0 w 148"/>
                <a:gd name="T11" fmla="*/ 6 h 42"/>
                <a:gd name="T12" fmla="*/ 0 w 148"/>
                <a:gd name="T13" fmla="*/ 6 h 42"/>
                <a:gd name="T14" fmla="*/ 0 w 148"/>
                <a:gd name="T15" fmla="*/ 4 h 42"/>
                <a:gd name="T16" fmla="*/ 4 w 148"/>
                <a:gd name="T17" fmla="*/ 2 h 42"/>
                <a:gd name="T18" fmla="*/ 4 w 148"/>
                <a:gd name="T19" fmla="*/ 2 h 42"/>
                <a:gd name="T20" fmla="*/ 6 w 148"/>
                <a:gd name="T21" fmla="*/ 0 h 42"/>
                <a:gd name="T22" fmla="*/ 10 w 148"/>
                <a:gd name="T23" fmla="*/ 0 h 42"/>
                <a:gd name="T24" fmla="*/ 10 w 148"/>
                <a:gd name="T25" fmla="*/ 0 h 42"/>
                <a:gd name="T26" fmla="*/ 18 w 148"/>
                <a:gd name="T27" fmla="*/ 0 h 42"/>
                <a:gd name="T28" fmla="*/ 18 w 148"/>
                <a:gd name="T29" fmla="*/ 0 h 42"/>
                <a:gd name="T30" fmla="*/ 22 w 148"/>
                <a:gd name="T31" fmla="*/ 2 h 42"/>
                <a:gd name="T32" fmla="*/ 22 w 148"/>
                <a:gd name="T33" fmla="*/ 2 h 42"/>
                <a:gd name="T34" fmla="*/ 44 w 148"/>
                <a:gd name="T35" fmla="*/ 4 h 42"/>
                <a:gd name="T36" fmla="*/ 44 w 148"/>
                <a:gd name="T37" fmla="*/ 4 h 42"/>
                <a:gd name="T38" fmla="*/ 56 w 148"/>
                <a:gd name="T39" fmla="*/ 6 h 42"/>
                <a:gd name="T40" fmla="*/ 56 w 148"/>
                <a:gd name="T41" fmla="*/ 6 h 42"/>
                <a:gd name="T42" fmla="*/ 92 w 148"/>
                <a:gd name="T43" fmla="*/ 12 h 42"/>
                <a:gd name="T44" fmla="*/ 110 w 148"/>
                <a:gd name="T45" fmla="*/ 18 h 42"/>
                <a:gd name="T46" fmla="*/ 126 w 148"/>
                <a:gd name="T47" fmla="*/ 22 h 42"/>
                <a:gd name="T48" fmla="*/ 126 w 148"/>
                <a:gd name="T49" fmla="*/ 22 h 42"/>
                <a:gd name="T50" fmla="*/ 142 w 148"/>
                <a:gd name="T51" fmla="*/ 30 h 42"/>
                <a:gd name="T52" fmla="*/ 142 w 148"/>
                <a:gd name="T53" fmla="*/ 30 h 42"/>
                <a:gd name="T54" fmla="*/ 146 w 148"/>
                <a:gd name="T55" fmla="*/ 34 h 42"/>
                <a:gd name="T56" fmla="*/ 148 w 148"/>
                <a:gd name="T57" fmla="*/ 36 h 42"/>
                <a:gd name="T58" fmla="*/ 146 w 148"/>
                <a:gd name="T59" fmla="*/ 38 h 42"/>
                <a:gd name="T60" fmla="*/ 146 w 148"/>
                <a:gd name="T61" fmla="*/ 38 h 42"/>
                <a:gd name="T62" fmla="*/ 144 w 148"/>
                <a:gd name="T63" fmla="*/ 40 h 42"/>
                <a:gd name="T64" fmla="*/ 140 w 148"/>
                <a:gd name="T65" fmla="*/ 42 h 42"/>
                <a:gd name="T66" fmla="*/ 134 w 148"/>
                <a:gd name="T67" fmla="*/ 42 h 42"/>
                <a:gd name="T68" fmla="*/ 134 w 148"/>
                <a:gd name="T69" fmla="*/ 42 h 42"/>
                <a:gd name="T70" fmla="*/ 112 w 148"/>
                <a:gd name="T71" fmla="*/ 42 h 42"/>
                <a:gd name="T72" fmla="*/ 112 w 148"/>
                <a:gd name="T73" fmla="*/ 42 h 42"/>
                <a:gd name="T74" fmla="*/ 58 w 148"/>
                <a:gd name="T75" fmla="*/ 42 h 42"/>
                <a:gd name="T76" fmla="*/ 58 w 148"/>
                <a:gd name="T77" fmla="*/ 42 h 42"/>
                <a:gd name="T78" fmla="*/ 38 w 148"/>
                <a:gd name="T79" fmla="*/ 42 h 42"/>
                <a:gd name="T80" fmla="*/ 38 w 148"/>
                <a:gd name="T81" fmla="*/ 42 h 42"/>
                <a:gd name="T82" fmla="*/ 28 w 148"/>
                <a:gd name="T83" fmla="*/ 42 h 42"/>
                <a:gd name="T84" fmla="*/ 28 w 148"/>
                <a:gd name="T85" fmla="*/ 42 h 42"/>
                <a:gd name="T86" fmla="*/ 26 w 148"/>
                <a:gd name="T87" fmla="*/ 40 h 42"/>
                <a:gd name="T88" fmla="*/ 26 w 148"/>
                <a:gd name="T89" fmla="*/ 40 h 42"/>
                <a:gd name="T90" fmla="*/ 20 w 148"/>
                <a:gd name="T91" fmla="*/ 36 h 42"/>
                <a:gd name="T92" fmla="*/ 20 w 148"/>
                <a:gd name="T93" fmla="*/ 36 h 42"/>
                <a:gd name="T94" fmla="*/ 20 w 148"/>
                <a:gd name="T95" fmla="*/ 34 h 42"/>
                <a:gd name="T96" fmla="*/ 20 w 148"/>
                <a:gd name="T97" fmla="*/ 34 h 42"/>
                <a:gd name="T98" fmla="*/ 8 w 148"/>
                <a:gd name="T99" fmla="*/ 22 h 42"/>
                <a:gd name="T100" fmla="*/ 8 w 148"/>
                <a:gd name="T10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8" h="42">
                  <a:moveTo>
                    <a:pt x="8" y="22"/>
                  </a:moveTo>
                  <a:lnTo>
                    <a:pt x="8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92" y="12"/>
                  </a:lnTo>
                  <a:lnTo>
                    <a:pt x="110" y="18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6" y="34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4" y="40"/>
                  </a:lnTo>
                  <a:lnTo>
                    <a:pt x="140" y="42"/>
                  </a:lnTo>
                  <a:lnTo>
                    <a:pt x="134" y="42"/>
                  </a:lnTo>
                  <a:lnTo>
                    <a:pt x="134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22"/>
                  </a:lnTo>
                  <a:lnTo>
                    <a:pt x="8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8" name="Freeform 89"/>
            <p:cNvSpPr>
              <a:spLocks/>
            </p:cNvSpPr>
            <p:nvPr/>
          </p:nvSpPr>
          <p:spPr bwMode="auto">
            <a:xfrm flipH="1">
              <a:off x="2416837" y="2222735"/>
              <a:ext cx="163422" cy="52717"/>
            </a:xfrm>
            <a:custGeom>
              <a:avLst/>
              <a:gdLst>
                <a:gd name="T0" fmla="*/ 26 w 124"/>
                <a:gd name="T1" fmla="*/ 10 h 40"/>
                <a:gd name="T2" fmla="*/ 26 w 124"/>
                <a:gd name="T3" fmla="*/ 10 h 40"/>
                <a:gd name="T4" fmla="*/ 50 w 124"/>
                <a:gd name="T5" fmla="*/ 4 h 40"/>
                <a:gd name="T6" fmla="*/ 74 w 124"/>
                <a:gd name="T7" fmla="*/ 2 h 40"/>
                <a:gd name="T8" fmla="*/ 74 w 124"/>
                <a:gd name="T9" fmla="*/ 2 h 40"/>
                <a:gd name="T10" fmla="*/ 84 w 124"/>
                <a:gd name="T11" fmla="*/ 0 h 40"/>
                <a:gd name="T12" fmla="*/ 92 w 124"/>
                <a:gd name="T13" fmla="*/ 0 h 40"/>
                <a:gd name="T14" fmla="*/ 100 w 124"/>
                <a:gd name="T15" fmla="*/ 2 h 40"/>
                <a:gd name="T16" fmla="*/ 108 w 124"/>
                <a:gd name="T17" fmla="*/ 8 h 40"/>
                <a:gd name="T18" fmla="*/ 108 w 124"/>
                <a:gd name="T19" fmla="*/ 8 h 40"/>
                <a:gd name="T20" fmla="*/ 114 w 124"/>
                <a:gd name="T21" fmla="*/ 18 h 40"/>
                <a:gd name="T22" fmla="*/ 114 w 124"/>
                <a:gd name="T23" fmla="*/ 18 h 40"/>
                <a:gd name="T24" fmla="*/ 120 w 124"/>
                <a:gd name="T25" fmla="*/ 26 h 40"/>
                <a:gd name="T26" fmla="*/ 120 w 124"/>
                <a:gd name="T27" fmla="*/ 26 h 40"/>
                <a:gd name="T28" fmla="*/ 124 w 124"/>
                <a:gd name="T29" fmla="*/ 32 h 40"/>
                <a:gd name="T30" fmla="*/ 124 w 124"/>
                <a:gd name="T31" fmla="*/ 36 h 40"/>
                <a:gd name="T32" fmla="*/ 124 w 124"/>
                <a:gd name="T33" fmla="*/ 36 h 40"/>
                <a:gd name="T34" fmla="*/ 122 w 124"/>
                <a:gd name="T35" fmla="*/ 40 h 40"/>
                <a:gd name="T36" fmla="*/ 120 w 124"/>
                <a:gd name="T37" fmla="*/ 40 h 40"/>
                <a:gd name="T38" fmla="*/ 112 w 124"/>
                <a:gd name="T39" fmla="*/ 40 h 40"/>
                <a:gd name="T40" fmla="*/ 112 w 124"/>
                <a:gd name="T41" fmla="*/ 40 h 40"/>
                <a:gd name="T42" fmla="*/ 82 w 124"/>
                <a:gd name="T43" fmla="*/ 38 h 40"/>
                <a:gd name="T44" fmla="*/ 82 w 124"/>
                <a:gd name="T45" fmla="*/ 38 h 40"/>
                <a:gd name="T46" fmla="*/ 74 w 124"/>
                <a:gd name="T47" fmla="*/ 36 h 40"/>
                <a:gd name="T48" fmla="*/ 74 w 124"/>
                <a:gd name="T49" fmla="*/ 36 h 40"/>
                <a:gd name="T50" fmla="*/ 50 w 124"/>
                <a:gd name="T51" fmla="*/ 34 h 40"/>
                <a:gd name="T52" fmla="*/ 50 w 124"/>
                <a:gd name="T53" fmla="*/ 34 h 40"/>
                <a:gd name="T54" fmla="*/ 28 w 124"/>
                <a:gd name="T55" fmla="*/ 32 h 40"/>
                <a:gd name="T56" fmla="*/ 28 w 124"/>
                <a:gd name="T57" fmla="*/ 32 h 40"/>
                <a:gd name="T58" fmla="*/ 20 w 124"/>
                <a:gd name="T59" fmla="*/ 30 h 40"/>
                <a:gd name="T60" fmla="*/ 12 w 124"/>
                <a:gd name="T61" fmla="*/ 28 h 40"/>
                <a:gd name="T62" fmla="*/ 12 w 124"/>
                <a:gd name="T63" fmla="*/ 28 h 40"/>
                <a:gd name="T64" fmla="*/ 4 w 124"/>
                <a:gd name="T65" fmla="*/ 24 h 40"/>
                <a:gd name="T66" fmla="*/ 2 w 124"/>
                <a:gd name="T67" fmla="*/ 22 h 40"/>
                <a:gd name="T68" fmla="*/ 0 w 124"/>
                <a:gd name="T69" fmla="*/ 20 h 40"/>
                <a:gd name="T70" fmla="*/ 2 w 124"/>
                <a:gd name="T71" fmla="*/ 18 h 40"/>
                <a:gd name="T72" fmla="*/ 6 w 124"/>
                <a:gd name="T73" fmla="*/ 16 h 40"/>
                <a:gd name="T74" fmla="*/ 26 w 124"/>
                <a:gd name="T75" fmla="*/ 10 h 40"/>
                <a:gd name="T76" fmla="*/ 26 w 124"/>
                <a:gd name="T7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4" h="40">
                  <a:moveTo>
                    <a:pt x="26" y="10"/>
                  </a:moveTo>
                  <a:lnTo>
                    <a:pt x="26" y="10"/>
                  </a:lnTo>
                  <a:lnTo>
                    <a:pt x="50" y="4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0" y="2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4" y="32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40"/>
                  </a:lnTo>
                  <a:lnTo>
                    <a:pt x="120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0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6"/>
                  </a:lnTo>
                  <a:lnTo>
                    <a:pt x="26" y="10"/>
                  </a:lnTo>
                  <a:lnTo>
                    <a:pt x="2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  <p:sp>
          <p:nvSpPr>
            <p:cNvPr id="169" name="Freeform 90"/>
            <p:cNvSpPr>
              <a:spLocks/>
            </p:cNvSpPr>
            <p:nvPr/>
          </p:nvSpPr>
          <p:spPr bwMode="auto">
            <a:xfrm flipH="1">
              <a:off x="2260755" y="2306817"/>
              <a:ext cx="156441" cy="83578"/>
            </a:xfrm>
            <a:custGeom>
              <a:avLst/>
              <a:gdLst>
                <a:gd name="T0" fmla="*/ 0 w 146"/>
                <a:gd name="T1" fmla="*/ 16 h 78"/>
                <a:gd name="T2" fmla="*/ 82 w 146"/>
                <a:gd name="T3" fmla="*/ 78 h 78"/>
                <a:gd name="T4" fmla="*/ 82 w 146"/>
                <a:gd name="T5" fmla="*/ 78 h 78"/>
                <a:gd name="T6" fmla="*/ 84 w 146"/>
                <a:gd name="T7" fmla="*/ 78 h 78"/>
                <a:gd name="T8" fmla="*/ 84 w 146"/>
                <a:gd name="T9" fmla="*/ 76 h 78"/>
                <a:gd name="T10" fmla="*/ 86 w 146"/>
                <a:gd name="T11" fmla="*/ 50 h 78"/>
                <a:gd name="T12" fmla="*/ 144 w 146"/>
                <a:gd name="T13" fmla="*/ 66 h 78"/>
                <a:gd name="T14" fmla="*/ 144 w 146"/>
                <a:gd name="T15" fmla="*/ 66 h 78"/>
                <a:gd name="T16" fmla="*/ 146 w 146"/>
                <a:gd name="T17" fmla="*/ 66 h 78"/>
                <a:gd name="T18" fmla="*/ 146 w 146"/>
                <a:gd name="T19" fmla="*/ 62 h 78"/>
                <a:gd name="T20" fmla="*/ 66 w 146"/>
                <a:gd name="T21" fmla="*/ 2 h 78"/>
                <a:gd name="T22" fmla="*/ 66 w 146"/>
                <a:gd name="T23" fmla="*/ 2 h 78"/>
                <a:gd name="T24" fmla="*/ 64 w 146"/>
                <a:gd name="T25" fmla="*/ 0 h 78"/>
                <a:gd name="T26" fmla="*/ 62 w 146"/>
                <a:gd name="T27" fmla="*/ 2 h 78"/>
                <a:gd name="T28" fmla="*/ 60 w 146"/>
                <a:gd name="T29" fmla="*/ 30 h 78"/>
                <a:gd name="T30" fmla="*/ 2 w 146"/>
                <a:gd name="T31" fmla="*/ 12 h 78"/>
                <a:gd name="T32" fmla="*/ 2 w 146"/>
                <a:gd name="T33" fmla="*/ 12 h 78"/>
                <a:gd name="T34" fmla="*/ 0 w 146"/>
                <a:gd name="T35" fmla="*/ 14 h 78"/>
                <a:gd name="T36" fmla="*/ 0 w 146"/>
                <a:gd name="T37" fmla="*/ 16 h 78"/>
                <a:gd name="T38" fmla="*/ 0 w 146"/>
                <a:gd name="T3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78">
                  <a:moveTo>
                    <a:pt x="0" y="16"/>
                  </a:moveTo>
                  <a:lnTo>
                    <a:pt x="82" y="78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4" y="76"/>
                  </a:lnTo>
                  <a:lnTo>
                    <a:pt x="86" y="5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6" y="66"/>
                  </a:lnTo>
                  <a:lnTo>
                    <a:pt x="146" y="62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2" y="2"/>
                  </a:lnTo>
                  <a:lnTo>
                    <a:pt x="60" y="3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 sz="3200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857871" y="5207349"/>
            <a:ext cx="1968567" cy="1003792"/>
            <a:chOff x="535381" y="3905512"/>
            <a:chExt cx="1476425" cy="752844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614" y="3905512"/>
              <a:ext cx="759192" cy="678242"/>
            </a:xfrm>
            <a:prstGeom prst="rect">
              <a:avLst/>
            </a:prstGeom>
          </p:spPr>
        </p:pic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7" y="4081395"/>
              <a:ext cx="110911" cy="82322"/>
            </a:xfrm>
            <a:prstGeom prst="rect">
              <a:avLst/>
            </a:prstGeom>
          </p:spPr>
        </p:pic>
        <p:pic>
          <p:nvPicPr>
            <p:cNvPr id="89" name="圖片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320" y="4154198"/>
              <a:ext cx="526282" cy="504158"/>
            </a:xfrm>
            <a:prstGeom prst="rect">
              <a:avLst/>
            </a:prstGeom>
          </p:spPr>
        </p:pic>
        <p:pic>
          <p:nvPicPr>
            <p:cNvPr id="90" name="圖片 8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81" y="4308707"/>
              <a:ext cx="381787" cy="348472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7748" y="5051158"/>
            <a:ext cx="2607313" cy="1386869"/>
          </a:xfrm>
          <a:prstGeom prst="rect">
            <a:avLst/>
          </a:prstGeom>
        </p:spPr>
      </p:pic>
      <p:sp>
        <p:nvSpPr>
          <p:cNvPr id="6" name="頁尾版面配置區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1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073" y="551633"/>
            <a:ext cx="11379200" cy="679396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台達電動車充電設備</a:t>
            </a:r>
            <a:r>
              <a:rPr lang="en-US" altLang="zh-TW" sz="3600" dirty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600" dirty="0"/>
          </a:p>
        </p:txBody>
      </p:sp>
      <p:grpSp>
        <p:nvGrpSpPr>
          <p:cNvPr id="32" name="群組 31"/>
          <p:cNvGrpSpPr/>
          <p:nvPr/>
        </p:nvGrpSpPr>
        <p:grpSpPr>
          <a:xfrm>
            <a:off x="428073" y="1344087"/>
            <a:ext cx="11430121" cy="5196677"/>
            <a:chOff x="507585" y="1369122"/>
            <a:chExt cx="11069259" cy="5032612"/>
          </a:xfrm>
        </p:grpSpPr>
        <p:grpSp>
          <p:nvGrpSpPr>
            <p:cNvPr id="33" name="群組 32"/>
            <p:cNvGrpSpPr/>
            <p:nvPr/>
          </p:nvGrpSpPr>
          <p:grpSpPr>
            <a:xfrm>
              <a:off x="507585" y="1369122"/>
              <a:ext cx="11069259" cy="4558001"/>
              <a:chOff x="507585" y="1369122"/>
              <a:chExt cx="11069259" cy="4558001"/>
            </a:xfrm>
          </p:grpSpPr>
          <p:grpSp>
            <p:nvGrpSpPr>
              <p:cNvPr id="43" name="群組 42"/>
              <p:cNvGrpSpPr/>
              <p:nvPr/>
            </p:nvGrpSpPr>
            <p:grpSpPr>
              <a:xfrm>
                <a:off x="507585" y="1369123"/>
                <a:ext cx="3427241" cy="4557998"/>
                <a:chOff x="460450" y="1369123"/>
                <a:chExt cx="3427241" cy="4557998"/>
              </a:xfrm>
            </p:grpSpPr>
            <p:sp>
              <p:nvSpPr>
                <p:cNvPr id="57" name="矩形 56">
                  <a:extLst>
                    <a:ext uri="{FF2B5EF4-FFF2-40B4-BE49-F238E27FC236}">
                      <a16:creationId xmlns="" xmlns:a16="http://schemas.microsoft.com/office/drawing/2014/main" id="{7CBD3FBB-FD1C-D94B-91DA-65B20C3D3B85}"/>
                    </a:ext>
                  </a:extLst>
                </p:cNvPr>
                <p:cNvSpPr/>
                <p:nvPr/>
              </p:nvSpPr>
              <p:spPr>
                <a:xfrm>
                  <a:off x="460450" y="1369123"/>
                  <a:ext cx="3427241" cy="412240"/>
                </a:xfrm>
                <a:prstGeom prst="rect">
                  <a:avLst/>
                </a:prstGeom>
                <a:solidFill>
                  <a:srgbClr val="0087E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壁掛式交流充電樁</a:t>
                  </a:r>
                </a:p>
              </p:txBody>
            </p:sp>
            <p:sp>
              <p:nvSpPr>
                <p:cNvPr id="58" name="文字方塊 57"/>
                <p:cNvSpPr txBox="1"/>
                <p:nvPr/>
              </p:nvSpPr>
              <p:spPr>
                <a:xfrm>
                  <a:off x="610277" y="4585852"/>
                  <a:ext cx="3071070" cy="1341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輕巧外型，具備</a:t>
                  </a: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7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/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 </a:t>
                  </a: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10.5kW 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交流電輸出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內建</a:t>
                  </a: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RFID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讀卡機及</a:t>
                  </a:r>
                  <a:r>
                    <a:rPr kumimoji="1" lang="zh-TW" altLang="en-US" sz="1400" kern="0" dirty="0">
                      <a:solidFill>
                        <a:prstClr val="black"/>
                      </a:solidFill>
                      <a:cs typeface="Arial" panose="020B0604020202020204" pitchFamily="34" charset="0"/>
                    </a:rPr>
                    <a:t>多元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聯網功能，方便進行使用者識別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低待機功耗，節省電力成本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防水防塵、防衝撞設計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9" name="圖片 49"/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1618" y="1913635"/>
                  <a:ext cx="713337" cy="1113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0" name="圖片 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4676" y="1781363"/>
                  <a:ext cx="768028" cy="1363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4" name="群組 43"/>
              <p:cNvGrpSpPr/>
              <p:nvPr/>
            </p:nvGrpSpPr>
            <p:grpSpPr>
              <a:xfrm>
                <a:off x="4335835" y="1369122"/>
                <a:ext cx="3420000" cy="4349357"/>
                <a:chOff x="4355797" y="1369122"/>
                <a:chExt cx="3420000" cy="4349357"/>
              </a:xfrm>
            </p:grpSpPr>
            <p:sp>
              <p:nvSpPr>
                <p:cNvPr id="53" name="矩形 52">
                  <a:extLst>
                    <a:ext uri="{FF2B5EF4-FFF2-40B4-BE49-F238E27FC236}">
                      <a16:creationId xmlns="" xmlns:a16="http://schemas.microsoft.com/office/drawing/2014/main" id="{0E7AA0F5-3CB9-5447-86A4-216D39D0F842}"/>
                    </a:ext>
                  </a:extLst>
                </p:cNvPr>
                <p:cNvSpPr/>
                <p:nvPr/>
              </p:nvSpPr>
              <p:spPr>
                <a:xfrm>
                  <a:off x="4355797" y="1369122"/>
                  <a:ext cx="3420000" cy="412241"/>
                </a:xfrm>
                <a:prstGeom prst="rect">
                  <a:avLst/>
                </a:prstGeom>
                <a:solidFill>
                  <a:srgbClr val="0087E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壁掛式直流充電樁</a:t>
                  </a:r>
                </a:p>
              </p:txBody>
            </p:sp>
            <p:sp>
              <p:nvSpPr>
                <p:cNvPr id="54" name="文字方塊 53"/>
                <p:cNvSpPr txBox="1"/>
                <p:nvPr/>
              </p:nvSpPr>
              <p:spPr>
                <a:xfrm>
                  <a:off x="4461872" y="4585852"/>
                  <a:ext cx="3103447" cy="11326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25kW~50kW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 高效充電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體積輕薄，空間利用率佳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搭載雙後台系統，即時監控及排除設備錯誤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雙槍同時輸出，優化充電服務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5" name="圖片 9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61871" y="2050820"/>
                  <a:ext cx="1811908" cy="1019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6" name="圖片 55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028325" y="1752212"/>
                  <a:ext cx="1642049" cy="1293245"/>
                </a:xfrm>
                <a:prstGeom prst="rect">
                  <a:avLst/>
                </a:prstGeom>
              </p:spPr>
            </p:pic>
          </p:grpSp>
          <p:grpSp>
            <p:nvGrpSpPr>
              <p:cNvPr id="45" name="群組 44"/>
              <p:cNvGrpSpPr/>
              <p:nvPr/>
            </p:nvGrpSpPr>
            <p:grpSpPr>
              <a:xfrm>
                <a:off x="8156844" y="1369122"/>
                <a:ext cx="3420000" cy="4558001"/>
                <a:chOff x="8156844" y="1369122"/>
                <a:chExt cx="3420000" cy="4558001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="" xmlns:a16="http://schemas.microsoft.com/office/drawing/2014/main" id="{1610D5E4-60FF-394A-924E-18AA03752D58}"/>
                    </a:ext>
                  </a:extLst>
                </p:cNvPr>
                <p:cNvSpPr/>
                <p:nvPr/>
              </p:nvSpPr>
              <p:spPr>
                <a:xfrm>
                  <a:off x="8156844" y="1369122"/>
                  <a:ext cx="3420000" cy="412241"/>
                </a:xfrm>
                <a:prstGeom prst="rect">
                  <a:avLst/>
                </a:prstGeom>
                <a:solidFill>
                  <a:srgbClr val="0087E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直立式直流充電樁</a:t>
                  </a:r>
                </a:p>
              </p:txBody>
            </p:sp>
            <p:sp>
              <p:nvSpPr>
                <p:cNvPr id="47" name="文字方塊 46"/>
                <p:cNvSpPr txBox="1"/>
                <p:nvPr/>
              </p:nvSpPr>
              <p:spPr>
                <a:xfrm>
                  <a:off x="8210939" y="4585854"/>
                  <a:ext cx="3315249" cy="1341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100 / 200 / 350kW 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直流電輸出，滿足公共充電需求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en-US" altLang="zh-TW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96%</a:t>
                  </a: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效能，運營效益最佳化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雙槍同時動態分配輸出，增加運營彈性</a:t>
                  </a: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模組化設計，節省維修成本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  <a:p>
                  <a:pPr marL="214313" marR="0" lvl="0" indent="-214313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Arial" panose="020B0604020202020204" pitchFamily="34" charset="0"/>
                    </a:rPr>
                    <a:t>優化管理和付費系統整合能力</a:t>
                  </a:r>
                  <a:endParaRPr kumimoji="1" lang="en-US" altLang="zh-TW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8" name="圖片 47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93061" y="2029159"/>
                  <a:ext cx="1129621" cy="1291157"/>
                </a:xfrm>
                <a:prstGeom prst="rect">
                  <a:avLst/>
                </a:prstGeom>
              </p:spPr>
            </p:pic>
            <p:pic>
              <p:nvPicPr>
                <p:cNvPr id="49" name="圖片 48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0035" y="1732735"/>
                  <a:ext cx="1221181" cy="1628241"/>
                </a:xfrm>
                <a:prstGeom prst="rect">
                  <a:avLst/>
                </a:prstGeom>
              </p:spPr>
            </p:pic>
            <p:grpSp>
              <p:nvGrpSpPr>
                <p:cNvPr id="50" name="群組 49"/>
                <p:cNvGrpSpPr/>
                <p:nvPr/>
              </p:nvGrpSpPr>
              <p:grpSpPr>
                <a:xfrm>
                  <a:off x="9984792" y="1686679"/>
                  <a:ext cx="1402843" cy="1640888"/>
                  <a:chOff x="9984792" y="1686679"/>
                  <a:chExt cx="1402843" cy="1640888"/>
                </a:xfrm>
              </p:grpSpPr>
              <p:pic>
                <p:nvPicPr>
                  <p:cNvPr id="51" name="圖片 50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123" r="32797"/>
                  <a:stretch/>
                </p:blipFill>
                <p:spPr>
                  <a:xfrm>
                    <a:off x="10534769" y="1732737"/>
                    <a:ext cx="852866" cy="1594830"/>
                  </a:xfrm>
                  <a:prstGeom prst="rect">
                    <a:avLst/>
                  </a:prstGeom>
                </p:spPr>
              </p:pic>
              <p:pic>
                <p:nvPicPr>
                  <p:cNvPr id="52" name="圖片 51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209" r="31788" b="8211"/>
                  <a:stretch/>
                </p:blipFill>
                <p:spPr>
                  <a:xfrm>
                    <a:off x="9984792" y="1686679"/>
                    <a:ext cx="957491" cy="159453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CF7972DA-B497-7846-A229-8D3F2721866F}"/>
                </a:ext>
              </a:extLst>
            </p:cNvPr>
            <p:cNvSpPr/>
            <p:nvPr/>
          </p:nvSpPr>
          <p:spPr>
            <a:xfrm>
              <a:off x="507586" y="3527478"/>
              <a:ext cx="3420000" cy="287425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="" xmlns:a16="http://schemas.microsoft.com/office/drawing/2014/main" id="{016F1CDD-97AC-484D-B643-A89EA9AA53F2}"/>
                </a:ext>
              </a:extLst>
            </p:cNvPr>
            <p:cNvSpPr/>
            <p:nvPr/>
          </p:nvSpPr>
          <p:spPr>
            <a:xfrm>
              <a:off x="4335835" y="3527478"/>
              <a:ext cx="3420000" cy="287425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B18FF58A-E982-C14F-B163-6C6CD47333ED}"/>
                </a:ext>
              </a:extLst>
            </p:cNvPr>
            <p:cNvSpPr/>
            <p:nvPr/>
          </p:nvSpPr>
          <p:spPr>
            <a:xfrm>
              <a:off x="8156844" y="3527478"/>
              <a:ext cx="3420000" cy="2874256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862419" y="3165674"/>
              <a:ext cx="2700097" cy="3278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AA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  <a:r>
                <a:rPr kumimoji="1" lang="zh-TW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AA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zh-TW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AA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Mini Plus / AC MAX</a:t>
              </a:r>
              <a:endParaRPr kumimoji="1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AA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4140649" y="3186364"/>
              <a:ext cx="3705434" cy="3278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1" sz="1600" b="1" i="0" u="none" strike="noStrike" kern="0" cap="none" spc="0" normalizeH="0" baseline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TW" dirty="0">
                  <a:solidFill>
                    <a:srgbClr val="FFAA00"/>
                  </a:solidFill>
                </a:rPr>
                <a:t>DC</a:t>
              </a:r>
              <a:r>
                <a:rPr lang="zh-TW" altLang="en-US" dirty="0">
                  <a:solidFill>
                    <a:srgbClr val="FFAA00"/>
                  </a:solidFill>
                </a:rPr>
                <a:t> </a:t>
              </a:r>
              <a:r>
                <a:rPr lang="en-US" altLang="zh-TW" dirty="0">
                  <a:solidFill>
                    <a:srgbClr val="FFAA00"/>
                  </a:solidFill>
                </a:rPr>
                <a:t>Wallbox 25kW / DC Wallbox 50kW</a:t>
              </a:r>
              <a:endParaRPr lang="zh-TW" altLang="en-US" dirty="0">
                <a:solidFill>
                  <a:srgbClr val="FFAA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8261306" y="3187828"/>
              <a:ext cx="3211076" cy="3278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1" sz="1600" b="1" i="0" u="none" strike="noStrike" kern="0" cap="none" spc="0" normalizeH="0" baseline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zh-TW" dirty="0">
                  <a:solidFill>
                    <a:srgbClr val="FFAA00"/>
                  </a:solidFill>
                </a:rPr>
                <a:t>DC</a:t>
              </a:r>
              <a:r>
                <a:rPr lang="zh-TW" altLang="en-US" dirty="0">
                  <a:solidFill>
                    <a:srgbClr val="FFAA00"/>
                  </a:solidFill>
                </a:rPr>
                <a:t> </a:t>
              </a:r>
              <a:r>
                <a:rPr lang="en-US" altLang="zh-TW" dirty="0">
                  <a:solidFill>
                    <a:srgbClr val="FFAA00"/>
                  </a:solidFill>
                </a:rPr>
                <a:t>Charger 100 / 200 / 350kW</a:t>
              </a:r>
              <a:endParaRPr lang="zh-TW" altLang="en-US" dirty="0">
                <a:solidFill>
                  <a:srgbClr val="FFAA00"/>
                </a:solidFill>
              </a:endParaRPr>
            </a:p>
          </p:txBody>
        </p:sp>
        <p:pic>
          <p:nvPicPr>
            <p:cNvPr id="40" name="圖片 39">
              <a:extLst>
                <a:ext uri="{FF2B5EF4-FFF2-40B4-BE49-F238E27FC236}">
                  <a16:creationId xmlns="" xmlns:a16="http://schemas.microsoft.com/office/drawing/2014/main" id="{0CCFD8B7-0020-3C4A-A8B2-8C03D69CF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144" b="33474"/>
            <a:stretch/>
          </p:blipFill>
          <p:spPr>
            <a:xfrm>
              <a:off x="4335835" y="3515038"/>
              <a:ext cx="3420000" cy="10071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圖片 40">
              <a:extLst>
                <a:ext uri="{FF2B5EF4-FFF2-40B4-BE49-F238E27FC236}">
                  <a16:creationId xmlns="" xmlns:a16="http://schemas.microsoft.com/office/drawing/2014/main" id="{A1177C78-FEDC-2044-BD90-3132F7C5D4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987" b="29201"/>
            <a:stretch/>
          </p:blipFill>
          <p:spPr>
            <a:xfrm>
              <a:off x="507586" y="3515038"/>
              <a:ext cx="3420000" cy="10071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圖片 41">
              <a:extLst>
                <a:ext uri="{FF2B5EF4-FFF2-40B4-BE49-F238E27FC236}">
                  <a16:creationId xmlns="" xmlns:a16="http://schemas.microsoft.com/office/drawing/2014/main" id="{FF010BD2-5765-334F-BEA9-546547274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805" b="23282"/>
            <a:stretch/>
          </p:blipFill>
          <p:spPr>
            <a:xfrm>
              <a:off x="8156844" y="3515038"/>
              <a:ext cx="3420000" cy="10031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57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="" xmlns:a16="http://schemas.microsoft.com/office/drawing/2014/main" id="{D6533390-3367-4E84-A962-41DE312E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DeltaGrid</a:t>
            </a:r>
            <a:r>
              <a:rPr lang="en-US" altLang="zh-TW" baseline="30000" dirty="0"/>
              <a:t>®</a:t>
            </a:r>
            <a:r>
              <a:rPr lang="en-US" altLang="zh-TW" dirty="0"/>
              <a:t> EVM</a:t>
            </a:r>
            <a:r>
              <a:rPr lang="zh-TW" altLang="en-US" dirty="0"/>
              <a:t>作為光充儲整合的管理平台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9D604E29-C0F2-46EA-A335-0D8F7BD238AD}"/>
              </a:ext>
            </a:extLst>
          </p:cNvPr>
          <p:cNvGrpSpPr/>
          <p:nvPr/>
        </p:nvGrpSpPr>
        <p:grpSpPr>
          <a:xfrm>
            <a:off x="0" y="1165000"/>
            <a:ext cx="12255635" cy="2167655"/>
            <a:chOff x="-47343" y="955734"/>
            <a:chExt cx="9251521" cy="1730953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8C648FB4-AAD5-4F42-8A4A-E7F6776873F2}"/>
                </a:ext>
              </a:extLst>
            </p:cNvPr>
            <p:cNvSpPr/>
            <p:nvPr/>
          </p:nvSpPr>
          <p:spPr>
            <a:xfrm>
              <a:off x="-47342" y="955734"/>
              <a:ext cx="9203485" cy="1677789"/>
            </a:xfrm>
            <a:prstGeom prst="rect">
              <a:avLst/>
            </a:prstGeom>
            <a:solidFill>
              <a:srgbClr val="BEE6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6" name="雲朵形 5">
              <a:extLst>
                <a:ext uri="{FF2B5EF4-FFF2-40B4-BE49-F238E27FC236}">
                  <a16:creationId xmlns="" xmlns:a16="http://schemas.microsoft.com/office/drawing/2014/main" id="{63D89409-C139-48DB-80EC-F67D38DACABD}"/>
                </a:ext>
              </a:extLst>
            </p:cNvPr>
            <p:cNvSpPr/>
            <p:nvPr/>
          </p:nvSpPr>
          <p:spPr>
            <a:xfrm>
              <a:off x="1632210" y="1341145"/>
              <a:ext cx="540913" cy="19987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="" xmlns:a16="http://schemas.microsoft.com/office/drawing/2014/main" id="{76F7FAB1-B394-4E12-84D0-C7591470C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1"/>
            <a:stretch/>
          </p:blipFill>
          <p:spPr>
            <a:xfrm>
              <a:off x="-22203" y="969428"/>
              <a:ext cx="1887192" cy="1649947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A04CEF66-64B8-4559-92E5-DFA6DE4A5920}"/>
                </a:ext>
              </a:extLst>
            </p:cNvPr>
            <p:cNvSpPr/>
            <p:nvPr/>
          </p:nvSpPr>
          <p:spPr>
            <a:xfrm>
              <a:off x="3014933" y="1986622"/>
              <a:ext cx="91222" cy="5432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F70C1155-BAC6-4A96-A09E-9A8D31166515}"/>
                </a:ext>
              </a:extLst>
            </p:cNvPr>
            <p:cNvSpPr/>
            <p:nvPr/>
          </p:nvSpPr>
          <p:spPr>
            <a:xfrm>
              <a:off x="3828165" y="1986622"/>
              <a:ext cx="91222" cy="5432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5DFC40B0-FC58-4067-809F-7BE573098B74}"/>
                </a:ext>
              </a:extLst>
            </p:cNvPr>
            <p:cNvSpPr/>
            <p:nvPr/>
          </p:nvSpPr>
          <p:spPr>
            <a:xfrm>
              <a:off x="-47343" y="2514604"/>
              <a:ext cx="9203484" cy="1214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" name="橢圓 10">
              <a:extLst>
                <a:ext uri="{FF2B5EF4-FFF2-40B4-BE49-F238E27FC236}">
                  <a16:creationId xmlns="" xmlns:a16="http://schemas.microsoft.com/office/drawing/2014/main" id="{92C64889-ABD1-495C-A11D-B00ECE1D2642}"/>
                </a:ext>
              </a:extLst>
            </p:cNvPr>
            <p:cNvSpPr/>
            <p:nvPr/>
          </p:nvSpPr>
          <p:spPr>
            <a:xfrm>
              <a:off x="2450664" y="1152092"/>
              <a:ext cx="346854" cy="3468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="" xmlns:a16="http://schemas.microsoft.com/office/drawing/2014/main" id="{087AE7A4-4C1C-4222-B618-70BEEC44C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606075" y="1668973"/>
              <a:ext cx="953347" cy="350157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="" xmlns:a16="http://schemas.microsoft.com/office/drawing/2014/main" id="{20D8C1EF-91F9-4A4D-8712-7D740D5FB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48452" y="1666464"/>
              <a:ext cx="953347" cy="350157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288B38DC-4F3F-4FEA-9493-25C172E3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7815" y="2158009"/>
              <a:ext cx="315066" cy="365702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="" xmlns:a16="http://schemas.microsoft.com/office/drawing/2014/main" id="{9CCF636A-52B4-4271-853F-D8922099F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093" y="2067182"/>
              <a:ext cx="232024" cy="454175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="" xmlns:a16="http://schemas.microsoft.com/office/drawing/2014/main" id="{AD0E1700-8BFC-4688-90DE-9031C42F5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1931" y="2147136"/>
              <a:ext cx="188496" cy="374221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="" xmlns:a16="http://schemas.microsoft.com/office/drawing/2014/main" id="{65FAAECF-CDCC-4A15-969D-094AAF84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36617" y="2059731"/>
              <a:ext cx="1049024" cy="626956"/>
            </a:xfrm>
            <a:prstGeom prst="rect">
              <a:avLst/>
            </a:prstGeom>
          </p:spPr>
        </p:pic>
        <p:sp>
          <p:nvSpPr>
            <p:cNvPr id="18" name="平行四邊形 17">
              <a:extLst>
                <a:ext uri="{FF2B5EF4-FFF2-40B4-BE49-F238E27FC236}">
                  <a16:creationId xmlns="" xmlns:a16="http://schemas.microsoft.com/office/drawing/2014/main" id="{7E2A5FEB-78AB-4A7B-A897-637F2FAAED5F}"/>
                </a:ext>
              </a:extLst>
            </p:cNvPr>
            <p:cNvSpPr/>
            <p:nvPr/>
          </p:nvSpPr>
          <p:spPr>
            <a:xfrm flipH="1">
              <a:off x="2918231" y="1672920"/>
              <a:ext cx="235021" cy="218354"/>
            </a:xfrm>
            <a:prstGeom prst="parallelogram">
              <a:avLst>
                <a:gd name="adj" fmla="val 72263"/>
              </a:avLst>
            </a:prstGeom>
            <a:gradFill>
              <a:gsLst>
                <a:gs pos="17000">
                  <a:srgbClr val="FFC000">
                    <a:alpha val="75000"/>
                  </a:srgbClr>
                </a:gs>
                <a:gs pos="0">
                  <a:srgbClr val="FFC000"/>
                </a:gs>
                <a:gs pos="50000">
                  <a:srgbClr val="FFC000">
                    <a:alpha val="33000"/>
                  </a:srgbClr>
                </a:gs>
                <a:gs pos="100000">
                  <a:srgbClr val="FFC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9" name="平行四邊形 18">
              <a:extLst>
                <a:ext uri="{FF2B5EF4-FFF2-40B4-BE49-F238E27FC236}">
                  <a16:creationId xmlns="" xmlns:a16="http://schemas.microsoft.com/office/drawing/2014/main" id="{C5B23ABF-1070-46F8-ABBE-1F9F4643B82E}"/>
                </a:ext>
              </a:extLst>
            </p:cNvPr>
            <p:cNvSpPr/>
            <p:nvPr/>
          </p:nvSpPr>
          <p:spPr>
            <a:xfrm flipH="1">
              <a:off x="3177305" y="1672920"/>
              <a:ext cx="235021" cy="218354"/>
            </a:xfrm>
            <a:prstGeom prst="parallelogram">
              <a:avLst>
                <a:gd name="adj" fmla="val 72263"/>
              </a:avLst>
            </a:prstGeom>
            <a:gradFill>
              <a:gsLst>
                <a:gs pos="17000">
                  <a:srgbClr val="FFC000">
                    <a:alpha val="75000"/>
                  </a:srgbClr>
                </a:gs>
                <a:gs pos="0">
                  <a:srgbClr val="FFC000"/>
                </a:gs>
                <a:gs pos="50000">
                  <a:srgbClr val="FFC000">
                    <a:alpha val="33000"/>
                  </a:srgbClr>
                </a:gs>
                <a:gs pos="100000">
                  <a:srgbClr val="FFC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0" name="平行四邊形 19">
              <a:extLst>
                <a:ext uri="{FF2B5EF4-FFF2-40B4-BE49-F238E27FC236}">
                  <a16:creationId xmlns="" xmlns:a16="http://schemas.microsoft.com/office/drawing/2014/main" id="{F94EA0AF-28FD-4A34-89A8-B06F9A70CE90}"/>
                </a:ext>
              </a:extLst>
            </p:cNvPr>
            <p:cNvSpPr/>
            <p:nvPr/>
          </p:nvSpPr>
          <p:spPr>
            <a:xfrm flipH="1">
              <a:off x="3682590" y="1672920"/>
              <a:ext cx="235021" cy="218354"/>
            </a:xfrm>
            <a:prstGeom prst="parallelogram">
              <a:avLst>
                <a:gd name="adj" fmla="val 72263"/>
              </a:avLst>
            </a:prstGeom>
            <a:gradFill>
              <a:gsLst>
                <a:gs pos="17000">
                  <a:srgbClr val="FFC000">
                    <a:alpha val="75000"/>
                  </a:srgbClr>
                </a:gs>
                <a:gs pos="0">
                  <a:srgbClr val="FFC000"/>
                </a:gs>
                <a:gs pos="50000">
                  <a:srgbClr val="FFC000">
                    <a:alpha val="33000"/>
                  </a:srgbClr>
                </a:gs>
                <a:gs pos="100000">
                  <a:srgbClr val="FFC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="" xmlns:a16="http://schemas.microsoft.com/office/drawing/2014/main" id="{63E24396-3DE1-46FF-BB74-2D68F4D2B06B}"/>
                </a:ext>
              </a:extLst>
            </p:cNvPr>
            <p:cNvSpPr/>
            <p:nvPr/>
          </p:nvSpPr>
          <p:spPr>
            <a:xfrm flipH="1">
              <a:off x="3977790" y="1672920"/>
              <a:ext cx="235021" cy="218354"/>
            </a:xfrm>
            <a:prstGeom prst="parallelogram">
              <a:avLst>
                <a:gd name="adj" fmla="val 72263"/>
              </a:avLst>
            </a:prstGeom>
            <a:gradFill>
              <a:gsLst>
                <a:gs pos="17000">
                  <a:srgbClr val="FFC000">
                    <a:alpha val="75000"/>
                  </a:srgbClr>
                </a:gs>
                <a:gs pos="0">
                  <a:srgbClr val="FFC000"/>
                </a:gs>
                <a:gs pos="50000">
                  <a:srgbClr val="FFC000">
                    <a:alpha val="33000"/>
                  </a:srgbClr>
                </a:gs>
                <a:gs pos="100000">
                  <a:srgbClr val="FFC000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2" name="雲朵形 21">
              <a:extLst>
                <a:ext uri="{FF2B5EF4-FFF2-40B4-BE49-F238E27FC236}">
                  <a16:creationId xmlns="" xmlns:a16="http://schemas.microsoft.com/office/drawing/2014/main" id="{6BFEF609-4FBF-457C-8F0F-1DD3A110CA23}"/>
                </a:ext>
              </a:extLst>
            </p:cNvPr>
            <p:cNvSpPr/>
            <p:nvPr/>
          </p:nvSpPr>
          <p:spPr>
            <a:xfrm>
              <a:off x="508059" y="1163246"/>
              <a:ext cx="540913" cy="19987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45274646-A495-444B-A5AB-2B0DEE0F5687}"/>
                </a:ext>
              </a:extLst>
            </p:cNvPr>
            <p:cNvSpPr/>
            <p:nvPr/>
          </p:nvSpPr>
          <p:spPr>
            <a:xfrm>
              <a:off x="4884750" y="1263184"/>
              <a:ext cx="4319428" cy="1056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44" indent="-285744" defTabSz="914377">
                <a:buFont typeface="Wingdings" panose="05000000000000000000" pitchFamily="2" charset="2"/>
                <a:buChar char="n"/>
                <a:defRPr/>
              </a:pP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量身訂作滿足各方的不同需求</a:t>
              </a:r>
              <a:endPara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44" indent="-285744" defTabSz="914377">
                <a:buFont typeface="Wingdings" panose="05000000000000000000" pitchFamily="2" charset="2"/>
                <a:buChar char="n"/>
                <a:defRPr/>
              </a:pP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減少成本與運營支出，提高充電站運營效益</a:t>
              </a:r>
              <a:endPara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44" indent="-285744" defTabSz="914377">
                <a:buFont typeface="Wingdings" panose="05000000000000000000" pitchFamily="2" charset="2"/>
                <a:buChar char="n"/>
                <a:defRPr/>
              </a:pP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智慧充電與調度，優化能源使用效率</a:t>
              </a:r>
              <a:endParaRPr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44" indent="-285744" defTabSz="914377">
                <a:buFont typeface="Wingdings" panose="05000000000000000000" pitchFamily="2" charset="2"/>
                <a:buChar char="n"/>
                <a:defRPr/>
              </a:pPr>
              <a:r>
                <a:rPr lang="zh-TW" altLang="en-US" sz="20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降低尖峰時段用電對電網的衝擊</a:t>
              </a:r>
            </a:p>
          </p:txBody>
        </p:sp>
        <p:sp>
          <p:nvSpPr>
            <p:cNvPr id="24" name="雲朵形 23">
              <a:extLst>
                <a:ext uri="{FF2B5EF4-FFF2-40B4-BE49-F238E27FC236}">
                  <a16:creationId xmlns="" xmlns:a16="http://schemas.microsoft.com/office/drawing/2014/main" id="{565183B9-922C-4B33-A3DA-67D04A8FEEBD}"/>
                </a:ext>
              </a:extLst>
            </p:cNvPr>
            <p:cNvSpPr/>
            <p:nvPr/>
          </p:nvSpPr>
          <p:spPr>
            <a:xfrm>
              <a:off x="3204579" y="1114551"/>
              <a:ext cx="540913" cy="19987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5" name="雲朵形 24">
              <a:extLst>
                <a:ext uri="{FF2B5EF4-FFF2-40B4-BE49-F238E27FC236}">
                  <a16:creationId xmlns="" xmlns:a16="http://schemas.microsoft.com/office/drawing/2014/main" id="{E08475EF-A610-4F73-81D7-ED3FF8C09AAE}"/>
                </a:ext>
              </a:extLst>
            </p:cNvPr>
            <p:cNvSpPr/>
            <p:nvPr/>
          </p:nvSpPr>
          <p:spPr>
            <a:xfrm>
              <a:off x="3796841" y="1243150"/>
              <a:ext cx="540913" cy="19987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grpSp>
        <p:nvGrpSpPr>
          <p:cNvPr id="130" name="群組 129">
            <a:extLst>
              <a:ext uri="{FF2B5EF4-FFF2-40B4-BE49-F238E27FC236}">
                <a16:creationId xmlns="" xmlns:a16="http://schemas.microsoft.com/office/drawing/2014/main" id="{BB96931C-5261-40AF-B286-E4D888F5E174}"/>
              </a:ext>
            </a:extLst>
          </p:cNvPr>
          <p:cNvGrpSpPr/>
          <p:nvPr/>
        </p:nvGrpSpPr>
        <p:grpSpPr>
          <a:xfrm>
            <a:off x="541458" y="3329394"/>
            <a:ext cx="11586231" cy="3164004"/>
            <a:chOff x="646766" y="3383498"/>
            <a:chExt cx="11586230" cy="3164004"/>
          </a:xfrm>
        </p:grpSpPr>
        <p:pic>
          <p:nvPicPr>
            <p:cNvPr id="78" name="Picture 14">
              <a:extLst>
                <a:ext uri="{FF2B5EF4-FFF2-40B4-BE49-F238E27FC236}">
                  <a16:creationId xmlns="" xmlns:a16="http://schemas.microsoft.com/office/drawing/2014/main" id="{8A25C26E-FE95-48A7-8336-05FB6782B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69"/>
            <a:stretch/>
          </p:blipFill>
          <p:spPr>
            <a:xfrm>
              <a:off x="2559422" y="3383498"/>
              <a:ext cx="6668854" cy="3164004"/>
            </a:xfrm>
            <a:prstGeom prst="rect">
              <a:avLst/>
            </a:prstGeom>
          </p:spPr>
        </p:pic>
        <p:grpSp>
          <p:nvGrpSpPr>
            <p:cNvPr id="110" name="群組 109">
              <a:extLst>
                <a:ext uri="{FF2B5EF4-FFF2-40B4-BE49-F238E27FC236}">
                  <a16:creationId xmlns="" xmlns:a16="http://schemas.microsoft.com/office/drawing/2014/main" id="{6B631AC8-4F05-4034-98C3-CC68F7A155CA}"/>
                </a:ext>
              </a:extLst>
            </p:cNvPr>
            <p:cNvGrpSpPr/>
            <p:nvPr/>
          </p:nvGrpSpPr>
          <p:grpSpPr>
            <a:xfrm>
              <a:off x="646766" y="3486561"/>
              <a:ext cx="2379563" cy="1472123"/>
              <a:chOff x="475780" y="1707654"/>
              <a:chExt cx="4073164" cy="2559916"/>
            </a:xfrm>
          </p:grpSpPr>
          <p:pic>
            <p:nvPicPr>
              <p:cNvPr id="111" name="圖片 110">
                <a:extLst>
                  <a:ext uri="{FF2B5EF4-FFF2-40B4-BE49-F238E27FC236}">
                    <a16:creationId xmlns="" xmlns:a16="http://schemas.microsoft.com/office/drawing/2014/main" id="{A7933A2B-4FE0-4F1C-A7CC-60837E2FD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64352" y="1707654"/>
                <a:ext cx="2772740" cy="1742866"/>
              </a:xfrm>
              <a:prstGeom prst="rect">
                <a:avLst/>
              </a:prstGeom>
            </p:spPr>
          </p:pic>
          <p:sp>
            <p:nvSpPr>
              <p:cNvPr id="112" name="文字方塊 111">
                <a:extLst>
                  <a:ext uri="{FF2B5EF4-FFF2-40B4-BE49-F238E27FC236}">
                    <a16:creationId xmlns="" xmlns:a16="http://schemas.microsoft.com/office/drawing/2014/main" id="{5BF0A53A-126E-4B21-838A-CA7DDB68E235}"/>
                  </a:ext>
                </a:extLst>
              </p:cNvPr>
              <p:cNvSpPr txBox="1"/>
              <p:nvPr/>
            </p:nvSpPr>
            <p:spPr>
              <a:xfrm>
                <a:off x="475780" y="3132497"/>
                <a:ext cx="4073164" cy="11350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354">
                  <a:lnSpc>
                    <a:spcPct val="110000"/>
                  </a:lnSpc>
                  <a:defRPr/>
                </a:pPr>
                <a:r>
                  <a:rPr lang="en-US" altLang="zh-TW" sz="1400" b="1" dirty="0">
                    <a:solidFill>
                      <a:srgbClr val="0087DC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DeltaGrid</a:t>
                </a:r>
                <a:r>
                  <a:rPr lang="en-US" altLang="zh-TW" sz="1400" b="1" baseline="30000" dirty="0">
                    <a:solidFill>
                      <a:srgbClr val="0087DC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®</a:t>
                </a:r>
                <a:r>
                  <a:rPr lang="en-US" altLang="zh-TW" sz="1400" b="1" dirty="0">
                    <a:solidFill>
                      <a:srgbClr val="0087DC"/>
                    </a:solidFill>
                    <a:ea typeface="微軟正黑體" panose="020B0604030504040204" pitchFamily="34" charset="-120"/>
                    <a:cs typeface="Arial" panose="020B0604020202020204" pitchFamily="34" charset="0"/>
                  </a:rPr>
                  <a:t> EVM</a:t>
                </a:r>
                <a:endParaRPr lang="en-US" altLang="zh-TW" sz="1400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 marL="241289" indent="-241289">
                  <a:buFont typeface="Arial" panose="020B0604020202020204" pitchFamily="34" charset="0"/>
                  <a:buChar char="•"/>
                  <a:defRPr/>
                </a:pPr>
                <a:r>
                  <a:rPr lang="zh-TW" altLang="en-US" sz="105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Microsoft JhengHei" panose="020B0604030504040204" pitchFamily="34" charset="-120"/>
                    <a:cs typeface="Arial" panose="020B0604020202020204" pitchFamily="34" charset="0"/>
                  </a:rPr>
                  <a:t>管理多種電力系統</a:t>
                </a:r>
              </a:p>
              <a:p>
                <a:pPr marL="241289" indent="-241289">
                  <a:buFont typeface="Arial" panose="020B0604020202020204" pitchFamily="34" charset="0"/>
                  <a:buChar char="•"/>
                  <a:defRPr/>
                </a:pPr>
                <a:r>
                  <a:rPr lang="zh-TW" altLang="en-US" sz="105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Microsoft JhengHei" panose="020B0604030504040204" pitchFamily="34" charset="-120"/>
                    <a:cs typeface="Arial" panose="020B0604020202020204" pitchFamily="34" charset="0"/>
                  </a:rPr>
                  <a:t>優化能耗，提升管理效率</a:t>
                </a:r>
              </a:p>
            </p:txBody>
          </p:sp>
        </p:grpSp>
        <p:cxnSp>
          <p:nvCxnSpPr>
            <p:cNvPr id="113" name="肘形接點 33">
              <a:extLst>
                <a:ext uri="{FF2B5EF4-FFF2-40B4-BE49-F238E27FC236}">
                  <a16:creationId xmlns="" xmlns:a16="http://schemas.microsoft.com/office/drawing/2014/main" id="{49BF4A3F-4A4C-4D60-B20D-124B0EA53F2D}"/>
                </a:ext>
              </a:extLst>
            </p:cNvPr>
            <p:cNvCxnSpPr>
              <a:cxnSpLocks/>
            </p:cNvCxnSpPr>
            <p:nvPr/>
          </p:nvCxnSpPr>
          <p:spPr>
            <a:xfrm>
              <a:off x="2552546" y="4075495"/>
              <a:ext cx="1440504" cy="98055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46C0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文字方塊 114">
              <a:extLst>
                <a:ext uri="{FF2B5EF4-FFF2-40B4-BE49-F238E27FC236}">
                  <a16:creationId xmlns="" xmlns:a16="http://schemas.microsoft.com/office/drawing/2014/main" id="{7DA91561-F133-413F-A779-32BB3C32C59B}"/>
                </a:ext>
              </a:extLst>
            </p:cNvPr>
            <p:cNvSpPr txBox="1"/>
            <p:nvPr/>
          </p:nvSpPr>
          <p:spPr>
            <a:xfrm>
              <a:off x="698510" y="5325393"/>
              <a:ext cx="1735376" cy="8144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54">
                <a:lnSpc>
                  <a:spcPct val="110000"/>
                </a:lnSpc>
                <a:defRPr/>
              </a:pPr>
              <a:r>
                <a:rPr lang="zh-TW" altLang="en-US" sz="1400" b="1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儲能系統</a:t>
              </a:r>
              <a:endParaRPr lang="en-US" altLang="zh-TW" sz="1400" b="1" dirty="0">
                <a:solidFill>
                  <a:srgbClr val="0087DC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41289" indent="-241289">
                <a:buFont typeface="Arial" panose="020B0604020202020204" pitchFamily="34" charset="0"/>
                <a:buChar char="•"/>
                <a:defRPr/>
              </a:pP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電力調度與調節</a:t>
              </a:r>
            </a:p>
            <a:p>
              <a:pPr marL="241289" indent="-241289">
                <a:buFont typeface="Arial" panose="020B0604020202020204" pitchFamily="34" charset="0"/>
                <a:buChar char="•"/>
                <a:defRPr/>
              </a:pP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提高再生能源利用率</a:t>
              </a:r>
            </a:p>
            <a:p>
              <a:pPr marL="241289" indent="-241289">
                <a:buFont typeface="Arial" panose="020B0604020202020204" pitchFamily="34" charset="0"/>
                <a:buChar char="•"/>
                <a:defRPr/>
              </a:pP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備用電源</a:t>
              </a:r>
            </a:p>
          </p:txBody>
        </p:sp>
        <p:cxnSp>
          <p:nvCxnSpPr>
            <p:cNvPr id="116" name="肘形接點 27">
              <a:extLst>
                <a:ext uri="{FF2B5EF4-FFF2-40B4-BE49-F238E27FC236}">
                  <a16:creationId xmlns="" xmlns:a16="http://schemas.microsoft.com/office/drawing/2014/main" id="{856191B8-1969-4567-836E-EB8F12927E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94277" y="4230976"/>
              <a:ext cx="919914" cy="795772"/>
            </a:xfrm>
            <a:prstGeom prst="bentConnector3">
              <a:avLst>
                <a:gd name="adj1" fmla="val 1380"/>
              </a:avLst>
            </a:prstGeom>
            <a:ln w="19050">
              <a:solidFill>
                <a:srgbClr val="E46C0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文字方塊 124">
              <a:extLst>
                <a:ext uri="{FF2B5EF4-FFF2-40B4-BE49-F238E27FC236}">
                  <a16:creationId xmlns="" xmlns:a16="http://schemas.microsoft.com/office/drawing/2014/main" id="{5FD20AEE-42EF-4FD0-AE45-84E0FEB02FB4}"/>
                </a:ext>
              </a:extLst>
            </p:cNvPr>
            <p:cNvSpPr txBox="1"/>
            <p:nvPr/>
          </p:nvSpPr>
          <p:spPr>
            <a:xfrm>
              <a:off x="8552119" y="3795303"/>
              <a:ext cx="3346282" cy="6783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783">
                <a:lnSpc>
                  <a:spcPct val="110000"/>
                </a:lnSpc>
                <a:spcBef>
                  <a:spcPts val="100"/>
                </a:spcBef>
                <a:defRPr/>
              </a:pPr>
              <a:r>
                <a:rPr lang="zh-TW" altLang="en-US" sz="1400" b="1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太陽能</a:t>
              </a:r>
              <a:r>
                <a:rPr lang="en-US" altLang="zh-TW" sz="1400" b="1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lang="zh-TW" altLang="en-US" sz="1400" b="1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再生能源</a:t>
              </a:r>
            </a:p>
            <a:p>
              <a:pPr marL="180970" indent="-180970">
                <a:spcBef>
                  <a:spcPts val="1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sz="105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提供清潔能源</a:t>
              </a:r>
            </a:p>
            <a:p>
              <a:pPr marL="180970" indent="-180970">
                <a:spcBef>
                  <a:spcPts val="1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TW" altLang="en-US" sz="105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整合儲能與能源管理打造微電網</a:t>
              </a:r>
            </a:p>
          </p:txBody>
        </p:sp>
        <p:cxnSp>
          <p:nvCxnSpPr>
            <p:cNvPr id="126" name="直線單箭頭接點 125">
              <a:extLst>
                <a:ext uri="{FF2B5EF4-FFF2-40B4-BE49-F238E27FC236}">
                  <a16:creationId xmlns="" xmlns:a16="http://schemas.microsoft.com/office/drawing/2014/main" id="{C7DE0E4A-DC77-40F7-B8B2-7C3319027C1D}"/>
                </a:ext>
              </a:extLst>
            </p:cNvPr>
            <p:cNvCxnSpPr>
              <a:cxnSpLocks/>
              <a:stCxn id="115" idx="3"/>
            </p:cNvCxnSpPr>
            <p:nvPr/>
          </p:nvCxnSpPr>
          <p:spPr>
            <a:xfrm flipV="1">
              <a:off x="2433886" y="5729957"/>
              <a:ext cx="1281587" cy="14012"/>
            </a:xfrm>
            <a:prstGeom prst="straightConnector1">
              <a:avLst/>
            </a:prstGeom>
            <a:ln w="19050">
              <a:solidFill>
                <a:srgbClr val="E46C0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文字方塊 126">
              <a:extLst>
                <a:ext uri="{FF2B5EF4-FFF2-40B4-BE49-F238E27FC236}">
                  <a16:creationId xmlns="" xmlns:a16="http://schemas.microsoft.com/office/drawing/2014/main" id="{4F392544-D2F4-4A7B-BBF4-5C0E4127E345}"/>
                </a:ext>
              </a:extLst>
            </p:cNvPr>
            <p:cNvSpPr txBox="1"/>
            <p:nvPr/>
          </p:nvSpPr>
          <p:spPr>
            <a:xfrm>
              <a:off x="9479469" y="5325393"/>
              <a:ext cx="2753527" cy="930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defTabSz="914354">
                <a:lnSpc>
                  <a:spcPct val="110000"/>
                </a:lnSpc>
                <a:spcBef>
                  <a:spcPts val="133"/>
                </a:spcBef>
                <a:defRPr/>
              </a:pPr>
              <a:r>
                <a:rPr lang="zh-TW" altLang="en-US" sz="1400" b="1" dirty="0">
                  <a:solidFill>
                    <a:srgbClr val="0087DC"/>
                  </a:solidFill>
                  <a:ea typeface="微軟正黑體" panose="020B0604030504040204" pitchFamily="34" charset="-120"/>
                  <a:cs typeface="Arial" panose="020B0604020202020204" pitchFamily="34" charset="0"/>
                </a:rPr>
                <a:t>電動車充電</a:t>
              </a:r>
              <a:endParaRPr lang="en-US" altLang="zh-TW" sz="1400" b="1" dirty="0">
                <a:solidFill>
                  <a:srgbClr val="0087DC"/>
                </a:solidFill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28589" indent="-228589" defTabSz="914354">
                <a:lnSpc>
                  <a:spcPct val="110000"/>
                </a:lnSpc>
                <a:spcBef>
                  <a:spcPts val="133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TW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DC</a:t>
              </a: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、</a:t>
              </a:r>
              <a:r>
                <a:rPr lang="en-US" altLang="zh-TW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AC</a:t>
              </a: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充電樁，為電動車供電</a:t>
              </a:r>
            </a:p>
            <a:p>
              <a:pPr marL="228589" indent="-228589" defTabSz="914354">
                <a:lnSpc>
                  <a:spcPct val="110000"/>
                </a:lnSpc>
                <a:spcBef>
                  <a:spcPts val="133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zh-TW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V2X</a:t>
              </a:r>
              <a:r>
                <a:rPr lang="zh-TW" altLang="en-US" sz="1051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Microsoft JhengHei" panose="020B0604030504040204" pitchFamily="34" charset="-120"/>
                  <a:cs typeface="Arial" panose="020B0604020202020204" pitchFamily="34" charset="0"/>
                </a:rPr>
                <a:t>雙向充放電樁，可作為備用電源、虛擬電廠</a:t>
              </a:r>
              <a:endParaRPr lang="en-US" altLang="zh-TW" sz="1051" dirty="0">
                <a:solidFill>
                  <a:prstClr val="black">
                    <a:lumMod val="85000"/>
                    <a:lumOff val="15000"/>
                  </a:prstClr>
                </a:solidFill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128" name="肘形接點 33">
              <a:extLst>
                <a:ext uri="{FF2B5EF4-FFF2-40B4-BE49-F238E27FC236}">
                  <a16:creationId xmlns="" xmlns:a16="http://schemas.microsoft.com/office/drawing/2014/main" id="{B4215DD1-C211-4468-ABC1-403D82A4ADA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262685" y="5823782"/>
              <a:ext cx="1172539" cy="127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46C0A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479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0" y="1556482"/>
            <a:ext cx="12192000" cy="2337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DeltaGrid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EVM 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提供三種版本可適用於各類場域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4543090" y="1349676"/>
            <a:ext cx="3105823" cy="48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00" rtlCol="0" anchor="ctr"/>
          <a:lstStyle/>
          <a:p>
            <a:pPr algn="ctr">
              <a:defRPr/>
            </a:pPr>
            <a:r>
              <a:rPr lang="zh-TW" altLang="en-US" sz="2133" b="1" dirty="0">
                <a:solidFill>
                  <a:prstClr val="white"/>
                </a:solidFill>
                <a:latin typeface="Arial"/>
                <a:ea typeface="微軟正黑體" panose="020B0604030504040204" pitchFamily="34" charset="-120"/>
              </a:rPr>
              <a:t>目標場域</a:t>
            </a:r>
            <a:endParaRPr lang="en-US" altLang="zh-TW" sz="2133" b="1" dirty="0">
              <a:solidFill>
                <a:prstClr val="white"/>
              </a:solidFill>
              <a:latin typeface="Arial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424736" y="1960096"/>
            <a:ext cx="9342528" cy="1696955"/>
            <a:chOff x="2872653" y="1181316"/>
            <a:chExt cx="5425336" cy="985445"/>
          </a:xfrm>
        </p:grpSpPr>
        <p:grpSp>
          <p:nvGrpSpPr>
            <p:cNvPr id="8" name="群組 7"/>
            <p:cNvGrpSpPr/>
            <p:nvPr/>
          </p:nvGrpSpPr>
          <p:grpSpPr>
            <a:xfrm>
              <a:off x="2872653" y="1181316"/>
              <a:ext cx="1008000" cy="985445"/>
              <a:chOff x="2710093" y="652996"/>
              <a:chExt cx="1008000" cy="985445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2710093" y="652996"/>
                <a:ext cx="1008000" cy="220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kern="0" dirty="0">
                    <a:solidFill>
                      <a:prstClr val="black"/>
                    </a:solidFill>
                    <a:latin typeface="+mn-ea"/>
                  </a:rPr>
                  <a:t>透天厝</a:t>
                </a:r>
              </a:p>
            </p:txBody>
          </p:sp>
          <p:pic>
            <p:nvPicPr>
              <p:cNvPr id="43" name="Picture 4" descr="串連生活的中庭天井！桃園自地自建三代同堂透天厝- Yahoo奇摩房地產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710094" y="918441"/>
                <a:ext cx="1007998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群組 6"/>
            <p:cNvGrpSpPr/>
            <p:nvPr/>
          </p:nvGrpSpPr>
          <p:grpSpPr>
            <a:xfrm>
              <a:off x="3959173" y="1181316"/>
              <a:ext cx="1031676" cy="985445"/>
              <a:chOff x="3739413" y="652996"/>
              <a:chExt cx="1031676" cy="985445"/>
            </a:xfrm>
          </p:grpSpPr>
          <p:pic>
            <p:nvPicPr>
              <p:cNvPr id="38" name="Picture 2" descr="法拍屋｜0619松山新城第三區.高樓.邊間｜小巨蛋商圈.捷運｜104788↘台北市松山區健康路49號11樓- 透明房訊.104法拍屋.專業代標.林代書-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1252" y="918441"/>
                <a:ext cx="1007999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文字方塊 43"/>
              <p:cNvSpPr txBox="1"/>
              <p:nvPr/>
            </p:nvSpPr>
            <p:spPr>
              <a:xfrm>
                <a:off x="3739413" y="652996"/>
                <a:ext cx="1031676" cy="22047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914377" fontAlgn="base">
                  <a:spcBef>
                    <a:spcPct val="0"/>
                  </a:spcBef>
                  <a:spcAft>
                    <a:spcPct val="0"/>
                  </a:spcAft>
                  <a:defRPr kumimoji="1" sz="1867" b="1" kern="0">
                    <a:solidFill>
                      <a:prstClr val="black"/>
                    </a:solidFill>
                    <a:latin typeface="Arial"/>
                    <a:ea typeface="新細明體" pitchFamily="18" charset="-120"/>
                  </a:defRPr>
                </a:lvl1pPr>
              </a:lstStyle>
              <a:p>
                <a:r>
                  <a:rPr lang="zh-TW" altLang="en-US" dirty="0">
                    <a:latin typeface="+mn-ea"/>
                    <a:ea typeface="+mn-ea"/>
                  </a:rPr>
                  <a:t>社區大樓</a:t>
                </a:r>
              </a:p>
            </p:txBody>
          </p:sp>
        </p:grpSp>
        <p:grpSp>
          <p:nvGrpSpPr>
            <p:cNvPr id="9" name="群組 8"/>
            <p:cNvGrpSpPr/>
            <p:nvPr/>
          </p:nvGrpSpPr>
          <p:grpSpPr>
            <a:xfrm>
              <a:off x="5069369" y="1181317"/>
              <a:ext cx="1055581" cy="985444"/>
              <a:chOff x="4844807" y="652997"/>
              <a:chExt cx="1055581" cy="985444"/>
            </a:xfrm>
          </p:grpSpPr>
          <p:pic>
            <p:nvPicPr>
              <p:cNvPr id="1028" name="Picture 4" descr="10 Best Shopping Malls in Taipei - Most Popular Shopping Centres in Taipei  – Go Guides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8598" y="918441"/>
                <a:ext cx="1008000" cy="7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文字方塊 45"/>
              <p:cNvSpPr txBox="1"/>
              <p:nvPr/>
            </p:nvSpPr>
            <p:spPr>
              <a:xfrm>
                <a:off x="4844807" y="652997"/>
                <a:ext cx="1055581" cy="220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kern="0" dirty="0">
                    <a:solidFill>
                      <a:prstClr val="black"/>
                    </a:solidFill>
                    <a:latin typeface="+mn-ea"/>
                  </a:rPr>
                  <a:t>商業大樓</a:t>
                </a: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7289989" y="1181316"/>
              <a:ext cx="1008000" cy="985445"/>
              <a:chOff x="7127429" y="652996"/>
              <a:chExt cx="1008000" cy="985445"/>
            </a:xfrm>
          </p:grpSpPr>
          <p:sp>
            <p:nvSpPr>
              <p:cNvPr id="47" name="文字方塊 46"/>
              <p:cNvSpPr txBox="1"/>
              <p:nvPr/>
            </p:nvSpPr>
            <p:spPr>
              <a:xfrm>
                <a:off x="7127429" y="652996"/>
                <a:ext cx="1008000" cy="220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kern="0" dirty="0">
                    <a:solidFill>
                      <a:prstClr val="black"/>
                    </a:solidFill>
                    <a:latin typeface="+mn-ea"/>
                  </a:rPr>
                  <a:t>公共充電</a:t>
                </a:r>
              </a:p>
            </p:txBody>
          </p:sp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27429" y="918441"/>
                <a:ext cx="1008000" cy="72000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" name="群組 9"/>
            <p:cNvGrpSpPr/>
            <p:nvPr/>
          </p:nvGrpSpPr>
          <p:grpSpPr>
            <a:xfrm>
              <a:off x="6203470" y="1181317"/>
              <a:ext cx="1008000" cy="985444"/>
              <a:chOff x="5971756" y="652997"/>
              <a:chExt cx="1008000" cy="985444"/>
            </a:xfrm>
          </p:grpSpPr>
          <p:sp>
            <p:nvSpPr>
              <p:cNvPr id="45" name="文字方塊 44"/>
              <p:cNvSpPr txBox="1"/>
              <p:nvPr/>
            </p:nvSpPr>
            <p:spPr>
              <a:xfrm>
                <a:off x="5971756" y="652997"/>
                <a:ext cx="1008000" cy="22047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 algn="ctr">
                  <a:defRPr sz="1600">
                    <a:solidFill>
                      <a:schemeClr val="bg1"/>
                    </a:solidFill>
                  </a:defRPr>
                </a:lvl1pPr>
              </a:lstStyle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kern="0" dirty="0">
                    <a:solidFill>
                      <a:prstClr val="black"/>
                    </a:solidFill>
                    <a:latin typeface="+mn-ea"/>
                  </a:rPr>
                  <a:t>廠辦園區</a:t>
                </a:r>
              </a:p>
            </p:txBody>
          </p:sp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71756" y="918441"/>
                <a:ext cx="1008000" cy="720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9" name="文字方塊 68">
            <a:extLst>
              <a:ext uri="{FF2B5EF4-FFF2-40B4-BE49-F238E27FC236}">
                <a16:creationId xmlns="" xmlns:a16="http://schemas.microsoft.com/office/drawing/2014/main" id="{53858FA0-02B6-9541-9F46-0378CD902A20}"/>
              </a:ext>
            </a:extLst>
          </p:cNvPr>
          <p:cNvSpPr txBox="1"/>
          <p:nvPr/>
        </p:nvSpPr>
        <p:spPr>
          <a:xfrm>
            <a:off x="1308544" y="3922199"/>
            <a:ext cx="3118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dirty="0">
                <a:solidFill>
                  <a:srgbClr val="00B050"/>
                </a:solidFill>
                <a:latin typeface="+mn-ea"/>
              </a:rPr>
              <a:t>單一場站管理</a:t>
            </a:r>
          </a:p>
        </p:txBody>
      </p:sp>
      <p:sp>
        <p:nvSpPr>
          <p:cNvPr id="70" name="矩形 69"/>
          <p:cNvSpPr/>
          <p:nvPr/>
        </p:nvSpPr>
        <p:spPr>
          <a:xfrm>
            <a:off x="1424736" y="4260753"/>
            <a:ext cx="7471523" cy="30777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EVM</a:t>
            </a:r>
            <a:r>
              <a:rPr kumimoji="1" lang="zh-TW" altLang="en-US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 </a:t>
            </a:r>
            <a:r>
              <a:rPr kumimoji="1"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Standard version</a:t>
            </a:r>
          </a:p>
        </p:txBody>
      </p:sp>
      <p:sp>
        <p:nvSpPr>
          <p:cNvPr id="71" name="矩形 70"/>
          <p:cNvSpPr/>
          <p:nvPr/>
        </p:nvSpPr>
        <p:spPr>
          <a:xfrm>
            <a:off x="5248490" y="5662770"/>
            <a:ext cx="5518775" cy="307777"/>
          </a:xfrm>
          <a:prstGeom prst="rect">
            <a:avLst/>
          </a:prstGeom>
          <a:solidFill>
            <a:srgbClr val="7030A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EVM</a:t>
            </a:r>
            <a:r>
              <a:rPr kumimoji="1" lang="zh-TW" altLang="en-US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 </a:t>
            </a:r>
            <a:r>
              <a:rPr kumimoji="1"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Professional version (Cloud)</a:t>
            </a:r>
            <a:endParaRPr kumimoji="1" lang="zh-TW" altLang="en-US" sz="1400" kern="0" dirty="0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424736" y="4993169"/>
            <a:ext cx="7471523" cy="30777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rgbClr val="0070C0"/>
              </a:gs>
              <a:gs pos="100000">
                <a:srgbClr val="0087DC"/>
              </a:gs>
            </a:gsLst>
            <a:path path="circle">
              <a:fillToRect l="100000" b="100000"/>
            </a:path>
            <a:tileRect t="-100000" r="-100000"/>
          </a:gradFill>
          <a:ln w="6350" cap="flat" cmpd="sng" algn="ctr">
            <a:solidFill>
              <a:srgbClr val="3F89CD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 defTabSz="914377"/>
            <a:r>
              <a:rPr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EVM</a:t>
            </a:r>
            <a:r>
              <a:rPr lang="zh-TW" altLang="en-US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 </a:t>
            </a:r>
            <a:r>
              <a:rPr lang="en-US" altLang="zh-TW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Advanced version</a:t>
            </a:r>
            <a:r>
              <a:rPr lang="zh-TW" altLang="en-US" sz="1400" kern="0" dirty="0">
                <a:solidFill>
                  <a:prstClr val="white"/>
                </a:solidFill>
                <a:latin typeface="Arial"/>
                <a:ea typeface="Microsoft JhengHei Light"/>
              </a:rPr>
              <a:t> </a:t>
            </a:r>
            <a:endParaRPr lang="en-US" altLang="zh-TW" sz="1400" kern="0" dirty="0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="" xmlns:a16="http://schemas.microsoft.com/office/drawing/2014/main" id="{53858FA0-02B6-9541-9F46-0378CD902A20}"/>
              </a:ext>
            </a:extLst>
          </p:cNvPr>
          <p:cNvSpPr txBox="1"/>
          <p:nvPr/>
        </p:nvSpPr>
        <p:spPr>
          <a:xfrm>
            <a:off x="7507844" y="5332788"/>
            <a:ext cx="334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dirty="0">
                <a:solidFill>
                  <a:srgbClr val="7030A0"/>
                </a:solidFill>
                <a:latin typeface="+mn-ea"/>
              </a:rPr>
              <a:t>光充儲整合</a:t>
            </a:r>
          </a:p>
        </p:txBody>
      </p:sp>
      <p:pic>
        <p:nvPicPr>
          <p:cNvPr id="76" name="圖片 7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812" y="4229813"/>
            <a:ext cx="304969" cy="307315"/>
          </a:xfrm>
          <a:prstGeom prst="rect">
            <a:avLst/>
          </a:prstGeom>
        </p:spPr>
      </p:pic>
      <p:pic>
        <p:nvPicPr>
          <p:cNvPr id="77" name="Graphic 259" descr="Smart Phone outline">
            <a:extLst>
              <a:ext uri="{FF2B5EF4-FFF2-40B4-BE49-F238E27FC236}">
                <a16:creationId xmlns="" xmlns:a16="http://schemas.microsoft.com/office/drawing/2014/main" id="{883B7DC9-AFDF-C74E-91BD-238FB40425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6225" y="4992194"/>
            <a:ext cx="320556" cy="320556"/>
          </a:xfrm>
          <a:prstGeom prst="rect">
            <a:avLst/>
          </a:prstGeom>
        </p:spPr>
      </p:pic>
      <p:pic>
        <p:nvPicPr>
          <p:cNvPr id="78" name="Graphic 259" descr="Smart Phone outline">
            <a:extLst>
              <a:ext uri="{FF2B5EF4-FFF2-40B4-BE49-F238E27FC236}">
                <a16:creationId xmlns="" xmlns:a16="http://schemas.microsoft.com/office/drawing/2014/main" id="{883B7DC9-AFDF-C74E-91BD-238FB40425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91646" y="5656379"/>
            <a:ext cx="320556" cy="320556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53858FA0-02B6-9541-9F46-0378CD902A20}"/>
              </a:ext>
            </a:extLst>
          </p:cNvPr>
          <p:cNvSpPr txBox="1"/>
          <p:nvPr/>
        </p:nvSpPr>
        <p:spPr>
          <a:xfrm>
            <a:off x="1308544" y="4622773"/>
            <a:ext cx="3340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600" b="1" dirty="0">
                <a:solidFill>
                  <a:srgbClr val="0086DC"/>
                </a:solidFill>
                <a:latin typeface="+mn-ea"/>
              </a:rPr>
              <a:t>多場站管理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A7AC6ABC-4D67-4166-A94B-1CA0FF204CF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7374" y="5562079"/>
            <a:ext cx="408468" cy="408468"/>
          </a:xfrm>
          <a:prstGeom prst="rect">
            <a:avLst/>
          </a:prstGeom>
          <a:noFill/>
        </p:spPr>
      </p:pic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0309FDDF-D2C0-4E66-AFBD-45FCD97F545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4" t="11909" r="10917" b="12059"/>
          <a:stretch/>
        </p:blipFill>
        <p:spPr>
          <a:xfrm flipH="1">
            <a:off x="10976937" y="5576250"/>
            <a:ext cx="408469" cy="400685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8AAF3E3D-5171-44EB-976D-8C2BDCA3637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C7C7C7">
                  <a:alpha val="78431"/>
                </a:srgbClr>
              </a:clrFrom>
              <a:clrTo>
                <a:srgbClr val="C7C7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7374" y="5715621"/>
            <a:ext cx="185456" cy="1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636" y="1034397"/>
            <a:ext cx="2770209" cy="155842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 fov="3600000">
              <a:rot lat="187730" lon="2082867" rev="21426977"/>
            </a:camera>
            <a:lightRig rig="threePt" dir="t"/>
          </a:scene3d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22899"/>
            <a:ext cx="12192000" cy="874987"/>
          </a:xfrm>
          <a:prstGeom prst="rect">
            <a:avLst/>
          </a:prstGeom>
        </p:spPr>
      </p:pic>
      <p:sp>
        <p:nvSpPr>
          <p:cNvPr id="9" name="矩形 42"/>
          <p:cNvSpPr>
            <a:spLocks noChangeArrowheads="1"/>
          </p:cNvSpPr>
          <p:nvPr/>
        </p:nvSpPr>
        <p:spPr bwMode="auto">
          <a:xfrm>
            <a:off x="4210471" y="3142054"/>
            <a:ext cx="377105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100" b="1" dirty="0">
                <a:solidFill>
                  <a:srgbClr val="0086DC"/>
                </a:solidFill>
                <a:ea typeface="微軟正黑體" panose="020B0604030504040204" pitchFamily="34" charset="-120"/>
              </a:rPr>
              <a:t>DeltaGrid</a:t>
            </a:r>
            <a:r>
              <a:rPr lang="en-US" altLang="zh-TW" sz="2100" b="1" baseline="30000" dirty="0">
                <a:solidFill>
                  <a:srgbClr val="0086DC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®</a:t>
            </a:r>
            <a:r>
              <a:rPr lang="en-US" altLang="zh-TW" sz="2100" b="1" dirty="0">
                <a:solidFill>
                  <a:srgbClr val="0086DC"/>
                </a:solidFill>
                <a:ea typeface="微軟正黑體" panose="020B0604030504040204" pitchFamily="34" charset="-120"/>
              </a:rPr>
              <a:t> EVM</a:t>
            </a: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06400" y="168621"/>
            <a:ext cx="11379200" cy="679396"/>
          </a:xfrm>
        </p:spPr>
        <p:txBody>
          <a:bodyPr>
            <a:normAutofit/>
          </a:bodyPr>
          <a:lstStyle/>
          <a:p>
            <a:pPr defTabSz="914332">
              <a:defRPr/>
            </a:pPr>
            <a:r>
              <a:rPr lang="zh-TW" altLang="en-US" dirty="0"/>
              <a:t>軟體功能介紹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0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65" name="群組 64"/>
          <p:cNvGrpSpPr/>
          <p:nvPr/>
        </p:nvGrpSpPr>
        <p:grpSpPr>
          <a:xfrm>
            <a:off x="3666549" y="1441134"/>
            <a:ext cx="4422155" cy="1380111"/>
            <a:chOff x="4681590" y="1741185"/>
            <a:chExt cx="4738055" cy="1478700"/>
          </a:xfrm>
        </p:grpSpPr>
        <p:pic>
          <p:nvPicPr>
            <p:cNvPr id="70" name="圖片 69">
              <a:extLst>
                <a:ext uri="{FF2B5EF4-FFF2-40B4-BE49-F238E27FC236}">
                  <a16:creationId xmlns="" xmlns:a16="http://schemas.microsoft.com/office/drawing/2014/main" id="{59F741FB-415A-9949-8D74-936AE1C1AF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1931" y="2393588"/>
              <a:ext cx="1617714" cy="826297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00" dir="5400000" sy="-100000" algn="bl" rotWithShape="0"/>
            </a:effectLst>
            <a:scene3d>
              <a:camera prst="perspectiveHeroicExtremeLeftFacing" fov="3600000">
                <a:rot lat="187730" lon="2082867" rev="21426977"/>
              </a:camera>
              <a:lightRig rig="threePt" dir="t"/>
            </a:scene3d>
          </p:spPr>
        </p:pic>
        <p:pic>
          <p:nvPicPr>
            <p:cNvPr id="68" name="圖片 67">
              <a:extLst>
                <a:ext uri="{FF2B5EF4-FFF2-40B4-BE49-F238E27FC236}">
                  <a16:creationId xmlns="" xmlns:a16="http://schemas.microsoft.com/office/drawing/2014/main" id="{DAE6FD81-BCCF-A54F-9818-A4CF8A14BFC9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1590" y="1741185"/>
              <a:ext cx="2206520" cy="1168728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1"/>
              </a:solidFill>
            </a:ln>
            <a:effectLst>
              <a:reflection blurRad="12700" stA="38000" endPos="28000" dist="5080" dir="5400000" sy="-100000" algn="bl" rotWithShape="0"/>
            </a:effectLst>
            <a:scene3d>
              <a:camera prst="perspectiveContrastingRightFacing" fov="4800000">
                <a:rot lat="303426" lon="19217041" rev="21536734"/>
              </a:camera>
              <a:lightRig rig="threePt" dir="t"/>
            </a:scene3d>
          </p:spPr>
        </p:pic>
      </p:grpSp>
      <p:grpSp>
        <p:nvGrpSpPr>
          <p:cNvPr id="71" name="群組 70"/>
          <p:cNvGrpSpPr/>
          <p:nvPr/>
        </p:nvGrpSpPr>
        <p:grpSpPr>
          <a:xfrm>
            <a:off x="1240861" y="2170747"/>
            <a:ext cx="1961895" cy="526043"/>
            <a:chOff x="4652813" y="3868508"/>
            <a:chExt cx="2615861" cy="701389"/>
          </a:xfrm>
        </p:grpSpPr>
        <p:grpSp>
          <p:nvGrpSpPr>
            <p:cNvPr id="72" name="群組 71"/>
            <p:cNvGrpSpPr/>
            <p:nvPr/>
          </p:nvGrpSpPr>
          <p:grpSpPr>
            <a:xfrm>
              <a:off x="4652813" y="3868508"/>
              <a:ext cx="703183" cy="701389"/>
              <a:chOff x="4538999" y="3833594"/>
              <a:chExt cx="703183" cy="701389"/>
            </a:xfrm>
          </p:grpSpPr>
          <p:sp>
            <p:nvSpPr>
              <p:cNvPr id="74" name="橢圓 73"/>
              <p:cNvSpPr/>
              <p:nvPr/>
            </p:nvSpPr>
            <p:spPr>
              <a:xfrm>
                <a:off x="4680347" y="4069634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75" name="橢圓 74"/>
              <p:cNvSpPr/>
              <p:nvPr/>
            </p:nvSpPr>
            <p:spPr>
              <a:xfrm>
                <a:off x="4837132" y="4011573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76" name="橢圓 75"/>
              <p:cNvSpPr/>
              <p:nvPr/>
            </p:nvSpPr>
            <p:spPr>
              <a:xfrm>
                <a:off x="4628518" y="4177148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77" name="橢圓 76"/>
              <p:cNvSpPr/>
              <p:nvPr/>
            </p:nvSpPr>
            <p:spPr>
              <a:xfrm>
                <a:off x="4745307" y="4177148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78" name="橢圓 77"/>
              <p:cNvSpPr/>
              <p:nvPr/>
            </p:nvSpPr>
            <p:spPr>
              <a:xfrm>
                <a:off x="4871516" y="4104002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sp>
            <p:nvSpPr>
              <p:cNvPr id="79" name="橢圓 78"/>
              <p:cNvSpPr/>
              <p:nvPr/>
            </p:nvSpPr>
            <p:spPr>
              <a:xfrm>
                <a:off x="4654519" y="3999603"/>
                <a:ext cx="290512" cy="27852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857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80" name="圖片 79"/>
              <p:cNvPicPr>
                <a:picLocks noChangeAspect="1"/>
              </p:cNvPicPr>
              <p:nvPr/>
            </p:nvPicPr>
            <p:blipFill>
              <a:blip r:embed="rId7" cstate="print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999" y="3833594"/>
                <a:ext cx="703183" cy="701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3" name="文字方塊 72"/>
            <p:cNvSpPr txBox="1"/>
            <p:nvPr/>
          </p:nvSpPr>
          <p:spPr>
            <a:xfrm>
              <a:off x="5483569" y="3959016"/>
              <a:ext cx="1785105" cy="49244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defRPr/>
              </a:pPr>
              <a:r>
                <a:rPr lang="zh-TW" altLang="en-US" sz="1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電力與能源</a:t>
              </a:r>
            </a:p>
          </p:txBody>
        </p:sp>
      </p:grpSp>
      <p:grpSp>
        <p:nvGrpSpPr>
          <p:cNvPr id="86" name="群組 85"/>
          <p:cNvGrpSpPr/>
          <p:nvPr/>
        </p:nvGrpSpPr>
        <p:grpSpPr>
          <a:xfrm>
            <a:off x="1403620" y="1495322"/>
            <a:ext cx="2040815" cy="465584"/>
            <a:chOff x="1107577" y="3908813"/>
            <a:chExt cx="2721087" cy="620779"/>
          </a:xfrm>
        </p:grpSpPr>
        <p:pic>
          <p:nvPicPr>
            <p:cNvPr id="87" name="圖片 86"/>
            <p:cNvPicPr>
              <a:picLocks noChangeAspect="1"/>
            </p:cNvPicPr>
            <p:nvPr/>
          </p:nvPicPr>
          <p:blipFill>
            <a:blip r:embed="rId8" cstate="screen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577" y="3908813"/>
              <a:ext cx="572337" cy="62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文字方塊 87"/>
            <p:cNvSpPr txBox="1"/>
            <p:nvPr/>
          </p:nvSpPr>
          <p:spPr>
            <a:xfrm>
              <a:off x="1735784" y="3972978"/>
              <a:ext cx="2092880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defTabSz="685783">
                <a:defRPr/>
              </a:pPr>
              <a:r>
                <a:rPr lang="zh-TW" altLang="en-US" sz="1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充電設備管理</a:t>
              </a:r>
              <a:endPara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266866" y="1495324"/>
            <a:ext cx="1862005" cy="1134956"/>
            <a:chOff x="9266860" y="1495324"/>
            <a:chExt cx="1862005" cy="1134956"/>
          </a:xfrm>
        </p:grpSpPr>
        <p:grpSp>
          <p:nvGrpSpPr>
            <p:cNvPr id="81" name="群組 80"/>
            <p:cNvGrpSpPr/>
            <p:nvPr/>
          </p:nvGrpSpPr>
          <p:grpSpPr>
            <a:xfrm>
              <a:off x="9266860" y="1495324"/>
              <a:ext cx="1862005" cy="465584"/>
              <a:chOff x="8415755" y="3908813"/>
              <a:chExt cx="2482671" cy="620779"/>
            </a:xfrm>
          </p:grpSpPr>
          <p:grpSp>
            <p:nvGrpSpPr>
              <p:cNvPr id="82" name="群組 81"/>
              <p:cNvGrpSpPr/>
              <p:nvPr/>
            </p:nvGrpSpPr>
            <p:grpSpPr>
              <a:xfrm>
                <a:off x="8415755" y="3908813"/>
                <a:ext cx="620778" cy="620779"/>
                <a:chOff x="8415755" y="3873902"/>
                <a:chExt cx="620778" cy="620779"/>
              </a:xfrm>
            </p:grpSpPr>
            <p:sp>
              <p:nvSpPr>
                <p:cNvPr id="84" name="矩形 83"/>
                <p:cNvSpPr/>
                <p:nvPr/>
              </p:nvSpPr>
              <p:spPr>
                <a:xfrm>
                  <a:off x="8415755" y="3933825"/>
                  <a:ext cx="620778" cy="38258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8578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zh-TW" altLang="en-US" sz="1200" kern="0" dirty="0">
                    <a:solidFill>
                      <a:prstClr val="black"/>
                    </a:solidFill>
                    <a:latin typeface="Calibri"/>
                    <a:ea typeface="新細明體" panose="02020500000000000000" pitchFamily="18" charset="-120"/>
                  </a:endParaRPr>
                </a:p>
              </p:txBody>
            </p:sp>
            <p:pic>
              <p:nvPicPr>
                <p:cNvPr id="85" name="圖片 21"/>
                <p:cNvPicPr>
                  <a:picLocks noChangeAspect="1"/>
                </p:cNvPicPr>
                <p:nvPr/>
              </p:nvPicPr>
              <p:blipFill>
                <a:blip r:embed="rId9" cstate="screen">
                  <a:biLevel thresh="7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15755" y="3873902"/>
                  <a:ext cx="620778" cy="6207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3" name="文字方塊 82"/>
              <p:cNvSpPr txBox="1"/>
              <p:nvPr/>
            </p:nvSpPr>
            <p:spPr>
              <a:xfrm>
                <a:off x="9113324" y="3972978"/>
                <a:ext cx="1785102" cy="49244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defTabSz="685783">
                  <a:defRPr/>
                </a:pPr>
                <a:r>
                  <a:rPr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會員與帳務</a:t>
                </a:r>
              </a:p>
            </p:txBody>
          </p:sp>
        </p:grpSp>
        <p:grpSp>
          <p:nvGrpSpPr>
            <p:cNvPr id="89" name="群組 88"/>
            <p:cNvGrpSpPr/>
            <p:nvPr/>
          </p:nvGrpSpPr>
          <p:grpSpPr>
            <a:xfrm>
              <a:off x="9303369" y="2174943"/>
              <a:ext cx="1815280" cy="455337"/>
              <a:chOff x="7034896" y="1488204"/>
              <a:chExt cx="1815280" cy="455337"/>
            </a:xfrm>
          </p:grpSpPr>
          <p:grpSp>
            <p:nvGrpSpPr>
              <p:cNvPr id="90" name="群組 89"/>
              <p:cNvGrpSpPr/>
              <p:nvPr/>
            </p:nvGrpSpPr>
            <p:grpSpPr>
              <a:xfrm>
                <a:off x="7059442" y="1555333"/>
                <a:ext cx="1790734" cy="388208"/>
                <a:chOff x="4742332" y="3972981"/>
                <a:chExt cx="2387643" cy="517610"/>
              </a:xfrm>
            </p:grpSpPr>
            <p:grpSp>
              <p:nvGrpSpPr>
                <p:cNvPr id="92" name="群組 91"/>
                <p:cNvGrpSpPr/>
                <p:nvPr/>
              </p:nvGrpSpPr>
              <p:grpSpPr>
                <a:xfrm>
                  <a:off x="4742332" y="4034517"/>
                  <a:ext cx="533510" cy="456074"/>
                  <a:chOff x="4628518" y="3999603"/>
                  <a:chExt cx="533510" cy="456074"/>
                </a:xfrm>
              </p:grpSpPr>
              <p:sp>
                <p:nvSpPr>
                  <p:cNvPr id="94" name="橢圓 93"/>
                  <p:cNvSpPr/>
                  <p:nvPr/>
                </p:nvSpPr>
                <p:spPr>
                  <a:xfrm>
                    <a:off x="4680347" y="4069634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95" name="橢圓 94"/>
                  <p:cNvSpPr/>
                  <p:nvPr/>
                </p:nvSpPr>
                <p:spPr>
                  <a:xfrm>
                    <a:off x="4837132" y="4011573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96" name="橢圓 95"/>
                  <p:cNvSpPr/>
                  <p:nvPr/>
                </p:nvSpPr>
                <p:spPr>
                  <a:xfrm>
                    <a:off x="4628518" y="4177148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97" name="橢圓 96"/>
                  <p:cNvSpPr/>
                  <p:nvPr/>
                </p:nvSpPr>
                <p:spPr>
                  <a:xfrm>
                    <a:off x="4745307" y="4177148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98" name="橢圓 97"/>
                  <p:cNvSpPr/>
                  <p:nvPr/>
                </p:nvSpPr>
                <p:spPr>
                  <a:xfrm>
                    <a:off x="4871516" y="4104002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  <p:sp>
                <p:nvSpPr>
                  <p:cNvPr id="99" name="橢圓 98"/>
                  <p:cNvSpPr/>
                  <p:nvPr/>
                </p:nvSpPr>
                <p:spPr>
                  <a:xfrm>
                    <a:off x="4654519" y="3999603"/>
                    <a:ext cx="290512" cy="27852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defTabSz="68578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kumimoji="1" lang="zh-TW" altLang="en-US" sz="1200" kern="0" dirty="0">
                      <a:solidFill>
                        <a:prstClr val="black"/>
                      </a:solidFill>
                      <a:latin typeface="Calibri"/>
                      <a:ea typeface="新細明體" panose="02020500000000000000" pitchFamily="18" charset="-120"/>
                    </a:endParaRPr>
                  </a:p>
                </p:txBody>
              </p:sp>
            </p:grpSp>
            <p:sp>
              <p:nvSpPr>
                <p:cNvPr id="93" name="文字方塊 92"/>
                <p:cNvSpPr txBox="1"/>
                <p:nvPr/>
              </p:nvSpPr>
              <p:spPr>
                <a:xfrm>
                  <a:off x="5344873" y="3972981"/>
                  <a:ext cx="1785102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defTabSz="685783">
                    <a:defRPr/>
                  </a:pPr>
                  <a:r>
                    <a:rPr lang="zh-TW" altLang="en-US" sz="1800" b="1" kern="0" dirty="0">
                      <a:solidFill>
                        <a:prstClr val="black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第三方整合</a:t>
                  </a:r>
                </a:p>
              </p:txBody>
            </p:sp>
          </p:grpSp>
          <p:pic>
            <p:nvPicPr>
              <p:cNvPr id="91" name="圖片 9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34896" y="1488204"/>
                <a:ext cx="434426" cy="434426"/>
              </a:xfrm>
              <a:prstGeom prst="rect">
                <a:avLst/>
              </a:prstGeom>
            </p:spPr>
          </p:pic>
        </p:grpSp>
      </p:grpSp>
      <p:grpSp>
        <p:nvGrpSpPr>
          <p:cNvPr id="144" name="群組 143"/>
          <p:cNvGrpSpPr/>
          <p:nvPr/>
        </p:nvGrpSpPr>
        <p:grpSpPr>
          <a:xfrm>
            <a:off x="5251711" y="5046625"/>
            <a:ext cx="1884491" cy="1246946"/>
            <a:chOff x="5254300" y="5102936"/>
            <a:chExt cx="1884490" cy="1246945"/>
          </a:xfrm>
        </p:grpSpPr>
        <p:grpSp>
          <p:nvGrpSpPr>
            <p:cNvPr id="137" name="群組 136"/>
            <p:cNvGrpSpPr/>
            <p:nvPr/>
          </p:nvGrpSpPr>
          <p:grpSpPr>
            <a:xfrm>
              <a:off x="5254300" y="5102936"/>
              <a:ext cx="1884490" cy="1246945"/>
              <a:chOff x="1012587" y="3772465"/>
              <a:chExt cx="1737653" cy="1246945"/>
            </a:xfrm>
          </p:grpSpPr>
          <p:sp>
            <p:nvSpPr>
              <p:cNvPr id="138" name="圓角矩形 137"/>
              <p:cNvSpPr/>
              <p:nvPr/>
            </p:nvSpPr>
            <p:spPr>
              <a:xfrm>
                <a:off x="1012587" y="3772465"/>
                <a:ext cx="1737653" cy="1246945"/>
              </a:xfrm>
              <a:prstGeom prst="roundRect">
                <a:avLst>
                  <a:gd name="adj" fmla="val 9076"/>
                </a:avLst>
              </a:prstGeom>
              <a:solidFill>
                <a:srgbClr val="0183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39" name="文字方塊 138"/>
              <p:cNvSpPr txBox="1"/>
              <p:nvPr/>
            </p:nvSpPr>
            <p:spPr>
              <a:xfrm>
                <a:off x="1203353" y="4585871"/>
                <a:ext cx="133862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使用者</a:t>
                </a:r>
                <a:r>
                  <a:rPr kumimoji="1" lang="en-US" altLang="zh-TW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 APP</a:t>
                </a:r>
              </a:p>
            </p:txBody>
          </p:sp>
        </p:grpSp>
        <p:pic>
          <p:nvPicPr>
            <p:cNvPr id="143" name="圖片 142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4462" y="5269973"/>
              <a:ext cx="385187" cy="592804"/>
            </a:xfrm>
            <a:prstGeom prst="rect">
              <a:avLst/>
            </a:prstGeom>
          </p:spPr>
        </p:pic>
      </p:grpSp>
      <p:grpSp>
        <p:nvGrpSpPr>
          <p:cNvPr id="136" name="群組 135"/>
          <p:cNvGrpSpPr/>
          <p:nvPr/>
        </p:nvGrpSpPr>
        <p:grpSpPr>
          <a:xfrm>
            <a:off x="9584676" y="5039433"/>
            <a:ext cx="1884491" cy="1246945"/>
            <a:chOff x="9772292" y="3923566"/>
            <a:chExt cx="1884490" cy="1246945"/>
          </a:xfrm>
        </p:grpSpPr>
        <p:grpSp>
          <p:nvGrpSpPr>
            <p:cNvPr id="132" name="群組 131"/>
            <p:cNvGrpSpPr/>
            <p:nvPr/>
          </p:nvGrpSpPr>
          <p:grpSpPr>
            <a:xfrm>
              <a:off x="9772292" y="3923566"/>
              <a:ext cx="1884490" cy="1246945"/>
              <a:chOff x="1022146" y="3923566"/>
              <a:chExt cx="1737653" cy="1246945"/>
            </a:xfrm>
          </p:grpSpPr>
          <p:sp>
            <p:nvSpPr>
              <p:cNvPr id="133" name="圓角矩形 132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1145128" y="4747614"/>
                <a:ext cx="149169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場站能源管理</a:t>
                </a:r>
              </a:p>
            </p:txBody>
          </p:sp>
        </p:grpSp>
        <p:pic>
          <p:nvPicPr>
            <p:cNvPr id="135" name="圖片 134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4783" y="4109456"/>
              <a:ext cx="439508" cy="588533"/>
            </a:xfrm>
            <a:prstGeom prst="rect">
              <a:avLst/>
            </a:prstGeom>
          </p:spPr>
        </p:pic>
      </p:grpSp>
      <p:grpSp>
        <p:nvGrpSpPr>
          <p:cNvPr id="11" name="群組 10"/>
          <p:cNvGrpSpPr/>
          <p:nvPr/>
        </p:nvGrpSpPr>
        <p:grpSpPr>
          <a:xfrm>
            <a:off x="5251711" y="3757664"/>
            <a:ext cx="1884491" cy="1246945"/>
            <a:chOff x="5582572" y="3804428"/>
            <a:chExt cx="1413368" cy="935209"/>
          </a:xfrm>
        </p:grpSpPr>
        <p:grpSp>
          <p:nvGrpSpPr>
            <p:cNvPr id="103" name="群組 102"/>
            <p:cNvGrpSpPr/>
            <p:nvPr/>
          </p:nvGrpSpPr>
          <p:grpSpPr>
            <a:xfrm>
              <a:off x="5582572" y="3804428"/>
              <a:ext cx="1413368" cy="935209"/>
              <a:chOff x="997149" y="3783693"/>
              <a:chExt cx="1737653" cy="1246945"/>
            </a:xfrm>
          </p:grpSpPr>
          <p:sp>
            <p:nvSpPr>
              <p:cNvPr id="104" name="圓角矩形 103"/>
              <p:cNvSpPr/>
              <p:nvPr/>
            </p:nvSpPr>
            <p:spPr>
              <a:xfrm>
                <a:off x="997149" y="3783693"/>
                <a:ext cx="1737653" cy="1246945"/>
              </a:xfrm>
              <a:prstGeom prst="roundRect">
                <a:avLst>
                  <a:gd name="adj" fmla="val 9076"/>
                </a:avLst>
              </a:prstGeom>
              <a:solidFill>
                <a:srgbClr val="0183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2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1145124" y="4585670"/>
                <a:ext cx="149169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數位維護服務</a:t>
                </a:r>
                <a:endParaRPr kumimoji="1" lang="en-US" altLang="zh-TW" sz="1867" b="1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701" y="3816638"/>
              <a:ext cx="603772" cy="603772"/>
            </a:xfrm>
            <a:prstGeom prst="rect">
              <a:avLst/>
            </a:prstGeom>
          </p:spPr>
        </p:pic>
      </p:grpSp>
      <p:grpSp>
        <p:nvGrpSpPr>
          <p:cNvPr id="100" name="群組 99"/>
          <p:cNvGrpSpPr/>
          <p:nvPr/>
        </p:nvGrpSpPr>
        <p:grpSpPr>
          <a:xfrm>
            <a:off x="883276" y="3760740"/>
            <a:ext cx="1884491" cy="1480705"/>
            <a:chOff x="5096036" y="5415613"/>
            <a:chExt cx="1884490" cy="1480704"/>
          </a:xfrm>
        </p:grpSpPr>
        <p:grpSp>
          <p:nvGrpSpPr>
            <p:cNvPr id="101" name="群組 100"/>
            <p:cNvGrpSpPr/>
            <p:nvPr/>
          </p:nvGrpSpPr>
          <p:grpSpPr>
            <a:xfrm>
              <a:off x="5096036" y="5415613"/>
              <a:ext cx="1884490" cy="1480704"/>
              <a:chOff x="1022146" y="3923566"/>
              <a:chExt cx="1737653" cy="1480704"/>
            </a:xfrm>
          </p:grpSpPr>
          <p:sp>
            <p:nvSpPr>
              <p:cNvPr id="107" name="圓角矩形 106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145125" y="4747615"/>
                <a:ext cx="1491697" cy="65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網頁式儀表板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558" y="5616107"/>
              <a:ext cx="615447" cy="547622"/>
            </a:xfrm>
            <a:prstGeom prst="rect">
              <a:avLst/>
            </a:prstGeom>
          </p:spPr>
        </p:pic>
      </p:grpSp>
      <p:grpSp>
        <p:nvGrpSpPr>
          <p:cNvPr id="109" name="群組 108"/>
          <p:cNvGrpSpPr/>
          <p:nvPr/>
        </p:nvGrpSpPr>
        <p:grpSpPr>
          <a:xfrm>
            <a:off x="882059" y="5053278"/>
            <a:ext cx="1884491" cy="1480705"/>
            <a:chOff x="5265701" y="3837923"/>
            <a:chExt cx="1884489" cy="1480704"/>
          </a:xfrm>
        </p:grpSpPr>
        <p:grpSp>
          <p:nvGrpSpPr>
            <p:cNvPr id="113" name="群組 112"/>
            <p:cNvGrpSpPr/>
            <p:nvPr/>
          </p:nvGrpSpPr>
          <p:grpSpPr>
            <a:xfrm>
              <a:off x="5265701" y="3837923"/>
              <a:ext cx="1884489" cy="1480704"/>
              <a:chOff x="1022146" y="3923566"/>
              <a:chExt cx="1737653" cy="1480704"/>
            </a:xfrm>
          </p:grpSpPr>
          <p:sp>
            <p:nvSpPr>
              <p:cNvPr id="121" name="圓角矩形 120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23" name="文字方塊 122"/>
              <p:cNvSpPr txBox="1"/>
              <p:nvPr/>
            </p:nvSpPr>
            <p:spPr>
              <a:xfrm>
                <a:off x="1035006" y="4747615"/>
                <a:ext cx="1711934" cy="656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會員與帳務管理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8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.</a:t>
                </a:r>
                <a:endParaRPr kumimoji="1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18" name="圖片 117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797" y="4036231"/>
              <a:ext cx="610298" cy="539577"/>
            </a:xfrm>
            <a:prstGeom prst="rect">
              <a:avLst/>
            </a:prstGeom>
          </p:spPr>
        </p:pic>
      </p:grpSp>
      <p:sp>
        <p:nvSpPr>
          <p:cNvPr id="157" name="圓角矩形 156"/>
          <p:cNvSpPr/>
          <p:nvPr/>
        </p:nvSpPr>
        <p:spPr>
          <a:xfrm>
            <a:off x="7412859" y="3736204"/>
            <a:ext cx="1884491" cy="1246945"/>
          </a:xfrm>
          <a:prstGeom prst="roundRect">
            <a:avLst>
              <a:gd name="adj" fmla="val 9076"/>
            </a:avLst>
          </a:prstGeom>
          <a:solidFill>
            <a:srgbClr val="0183D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1600" dirty="0">
              <a:solidFill>
                <a:prstClr val="black"/>
              </a:solidFill>
              <a:latin typeface="Arial"/>
              <a:ea typeface="Microsoft JhengHei Light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9584676" y="3733727"/>
            <a:ext cx="1884491" cy="1246945"/>
            <a:chOff x="7191700" y="3784183"/>
            <a:chExt cx="1413368" cy="935209"/>
          </a:xfrm>
        </p:grpSpPr>
        <p:sp>
          <p:nvSpPr>
            <p:cNvPr id="111" name="圓角矩形 110"/>
            <p:cNvSpPr/>
            <p:nvPr/>
          </p:nvSpPr>
          <p:spPr>
            <a:xfrm>
              <a:off x="7191700" y="3784183"/>
              <a:ext cx="1413368" cy="935209"/>
            </a:xfrm>
            <a:prstGeom prst="roundRect">
              <a:avLst>
                <a:gd name="adj" fmla="val 9076"/>
              </a:avLst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 sz="1600" dirty="0">
                <a:solidFill>
                  <a:prstClr val="black"/>
                </a:solidFill>
                <a:latin typeface="Arial"/>
                <a:ea typeface="Microsoft JhengHei Light"/>
              </a:endParaRPr>
            </a:p>
          </p:txBody>
        </p:sp>
        <p:sp>
          <p:nvSpPr>
            <p:cNvPr id="162" name="文字方塊 161"/>
            <p:cNvSpPr txBox="1"/>
            <p:nvPr/>
          </p:nvSpPr>
          <p:spPr>
            <a:xfrm>
              <a:off x="7315136" y="4403707"/>
              <a:ext cx="1213313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1867" b="1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用電負載管理</a:t>
              </a:r>
            </a:p>
          </p:txBody>
        </p:sp>
        <p:pic>
          <p:nvPicPr>
            <p:cNvPr id="155" name="圖片 154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7167" y="3930280"/>
              <a:ext cx="410177" cy="393151"/>
            </a:xfrm>
            <a:prstGeom prst="rect">
              <a:avLst/>
            </a:prstGeom>
          </p:spPr>
        </p:pic>
      </p:grpSp>
      <p:grpSp>
        <p:nvGrpSpPr>
          <p:cNvPr id="163" name="群組 162"/>
          <p:cNvGrpSpPr/>
          <p:nvPr/>
        </p:nvGrpSpPr>
        <p:grpSpPr>
          <a:xfrm>
            <a:off x="3064592" y="5052694"/>
            <a:ext cx="1884491" cy="1246946"/>
            <a:chOff x="7453238" y="3837923"/>
            <a:chExt cx="1884490" cy="1246945"/>
          </a:xfrm>
        </p:grpSpPr>
        <p:grpSp>
          <p:nvGrpSpPr>
            <p:cNvPr id="164" name="群組 163"/>
            <p:cNvGrpSpPr/>
            <p:nvPr/>
          </p:nvGrpSpPr>
          <p:grpSpPr>
            <a:xfrm>
              <a:off x="7453238" y="3837923"/>
              <a:ext cx="1884490" cy="1246945"/>
              <a:chOff x="1022146" y="3923566"/>
              <a:chExt cx="1737653" cy="1246945"/>
            </a:xfrm>
          </p:grpSpPr>
          <p:sp>
            <p:nvSpPr>
              <p:cNvPr id="166" name="圓角矩形 165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1149884" y="4747614"/>
                <a:ext cx="14821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zh-TW" sz="1800" b="1" dirty="0">
                    <a:solidFill>
                      <a:prstClr val="white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Tariff Setting</a:t>
                </a:r>
                <a:endParaRPr kumimoji="1" lang="zh-TW" altLang="en-US" sz="18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65" name="圖片 164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793" y="3983839"/>
              <a:ext cx="561381" cy="571361"/>
            </a:xfrm>
            <a:prstGeom prst="rect">
              <a:avLst/>
            </a:prstGeom>
          </p:spPr>
        </p:pic>
      </p:grpSp>
      <p:grpSp>
        <p:nvGrpSpPr>
          <p:cNvPr id="168" name="群組 167"/>
          <p:cNvGrpSpPr/>
          <p:nvPr/>
        </p:nvGrpSpPr>
        <p:grpSpPr>
          <a:xfrm>
            <a:off x="7423541" y="5046623"/>
            <a:ext cx="1884491" cy="1246946"/>
            <a:chOff x="7451685" y="5254037"/>
            <a:chExt cx="1884489" cy="1246945"/>
          </a:xfrm>
        </p:grpSpPr>
        <p:grpSp>
          <p:nvGrpSpPr>
            <p:cNvPr id="169" name="群組 168"/>
            <p:cNvGrpSpPr/>
            <p:nvPr/>
          </p:nvGrpSpPr>
          <p:grpSpPr>
            <a:xfrm>
              <a:off x="7451685" y="5254037"/>
              <a:ext cx="1884489" cy="1246945"/>
              <a:chOff x="1022146" y="3923566"/>
              <a:chExt cx="1737653" cy="1246945"/>
            </a:xfrm>
          </p:grpSpPr>
          <p:sp>
            <p:nvSpPr>
              <p:cNvPr id="171" name="圓角矩形 170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solidFill>
                <a:srgbClr val="0183D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72" name="文字方塊 171"/>
              <p:cNvSpPr txBox="1"/>
              <p:nvPr/>
            </p:nvSpPr>
            <p:spPr>
              <a:xfrm>
                <a:off x="1043369" y="4753684"/>
                <a:ext cx="171193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第三方資訊串接</a:t>
                </a:r>
                <a:endParaRPr kumimoji="1" lang="en-US" altLang="zh-TW" sz="1867" b="1" dirty="0">
                  <a:solidFill>
                    <a:prstClr val="white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0" name="圖片 169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4368" y="5398594"/>
              <a:ext cx="559129" cy="573466"/>
            </a:xfrm>
            <a:prstGeom prst="rect">
              <a:avLst/>
            </a:prstGeom>
          </p:spPr>
        </p:pic>
      </p:grpSp>
      <p:grpSp>
        <p:nvGrpSpPr>
          <p:cNvPr id="173" name="群組 172"/>
          <p:cNvGrpSpPr/>
          <p:nvPr/>
        </p:nvGrpSpPr>
        <p:grpSpPr>
          <a:xfrm>
            <a:off x="3070814" y="3760072"/>
            <a:ext cx="1884491" cy="1246945"/>
            <a:chOff x="890627" y="3837923"/>
            <a:chExt cx="1884490" cy="1246945"/>
          </a:xfrm>
        </p:grpSpPr>
        <p:grpSp>
          <p:nvGrpSpPr>
            <p:cNvPr id="174" name="群組 173"/>
            <p:cNvGrpSpPr/>
            <p:nvPr/>
          </p:nvGrpSpPr>
          <p:grpSpPr>
            <a:xfrm>
              <a:off x="890627" y="3837923"/>
              <a:ext cx="1884490" cy="1246945"/>
              <a:chOff x="1022146" y="3923566"/>
              <a:chExt cx="1737653" cy="1246945"/>
            </a:xfrm>
          </p:grpSpPr>
          <p:sp>
            <p:nvSpPr>
              <p:cNvPr id="176" name="圓角矩形 175"/>
              <p:cNvSpPr/>
              <p:nvPr/>
            </p:nvSpPr>
            <p:spPr>
              <a:xfrm>
                <a:off x="1022146" y="3923566"/>
                <a:ext cx="1737653" cy="1246945"/>
              </a:xfrm>
              <a:prstGeom prst="roundRect">
                <a:avLst>
                  <a:gd name="adj" fmla="val 9076"/>
                </a:avLst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zh-TW" altLang="en-US" sz="1600" dirty="0">
                  <a:solidFill>
                    <a:prstClr val="black"/>
                  </a:solidFill>
                  <a:latin typeface="Arial"/>
                  <a:ea typeface="Microsoft JhengHei Light"/>
                </a:endParaRPr>
              </a:p>
            </p:txBody>
          </p:sp>
          <p:sp>
            <p:nvSpPr>
              <p:cNvPr id="177" name="文字方塊 176"/>
              <p:cNvSpPr txBox="1"/>
              <p:nvPr/>
            </p:nvSpPr>
            <p:spPr>
              <a:xfrm>
                <a:off x="1145125" y="4747614"/>
                <a:ext cx="149169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TW" altLang="en-US" sz="1867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充電設備管理</a:t>
                </a:r>
              </a:p>
            </p:txBody>
          </p:sp>
        </p:grpSp>
        <p:pic>
          <p:nvPicPr>
            <p:cNvPr id="175" name="圖片 174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8946" y="4049562"/>
              <a:ext cx="547853" cy="539274"/>
            </a:xfrm>
            <a:prstGeom prst="rect">
              <a:avLst/>
            </a:prstGeom>
          </p:spPr>
        </p:pic>
      </p:grpSp>
      <p:pic>
        <p:nvPicPr>
          <p:cNvPr id="115" name="圖片 1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341" y="2050038"/>
            <a:ext cx="484755" cy="86178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 fov="3600000">
              <a:rot lat="187730" lon="2082867" rev="21426977"/>
            </a:camera>
            <a:lightRig rig="threePt" dir="t"/>
          </a:scene3d>
        </p:spPr>
      </p:pic>
      <p:sp>
        <p:nvSpPr>
          <p:cNvPr id="2" name="圓角矩形 1"/>
          <p:cNvSpPr/>
          <p:nvPr/>
        </p:nvSpPr>
        <p:spPr>
          <a:xfrm>
            <a:off x="2749078" y="6520795"/>
            <a:ext cx="1267217" cy="295283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33" dirty="0">
                <a:solidFill>
                  <a:prstClr val="white"/>
                </a:solidFill>
                <a:latin typeface="Arial"/>
                <a:ea typeface="Microsoft JhengHei Light"/>
              </a:rPr>
              <a:t>Standard</a:t>
            </a:r>
            <a:endParaRPr kumimoji="1" lang="zh-TW" altLang="en-US" sz="1333" dirty="0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sp>
        <p:nvSpPr>
          <p:cNvPr id="116" name="圓角矩形 115"/>
          <p:cNvSpPr/>
          <p:nvPr/>
        </p:nvSpPr>
        <p:spPr>
          <a:xfrm>
            <a:off x="4072732" y="6520795"/>
            <a:ext cx="1267219" cy="295283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33" dirty="0">
                <a:solidFill>
                  <a:prstClr val="white"/>
                </a:solidFill>
                <a:latin typeface="Arial"/>
                <a:ea typeface="Microsoft JhengHei Light"/>
              </a:rPr>
              <a:t>Advanced</a:t>
            </a:r>
            <a:endParaRPr kumimoji="1" lang="zh-TW" altLang="en-US" sz="1333" dirty="0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sp>
        <p:nvSpPr>
          <p:cNvPr id="117" name="圓角矩形 116"/>
          <p:cNvSpPr/>
          <p:nvPr/>
        </p:nvSpPr>
        <p:spPr>
          <a:xfrm>
            <a:off x="5410492" y="6520795"/>
            <a:ext cx="1267217" cy="295283"/>
          </a:xfrm>
          <a:prstGeom prst="roundRect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1333" dirty="0">
                <a:solidFill>
                  <a:prstClr val="white"/>
                </a:solidFill>
                <a:latin typeface="Arial"/>
                <a:ea typeface="Microsoft JhengHei Light"/>
              </a:rPr>
              <a:t>Professional</a:t>
            </a:r>
            <a:endParaRPr kumimoji="1" lang="zh-TW" altLang="en-US" sz="1333" dirty="0">
              <a:solidFill>
                <a:prstClr val="white"/>
              </a:solidFill>
              <a:latin typeface="Arial"/>
              <a:ea typeface="Microsoft JhengHei Light"/>
            </a:endParaRPr>
          </a:p>
        </p:txBody>
      </p:sp>
      <p:pic>
        <p:nvPicPr>
          <p:cNvPr id="114" name="圖片 11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079" y="3862813"/>
            <a:ext cx="715404" cy="569519"/>
          </a:xfrm>
          <a:prstGeom prst="rect">
            <a:avLst/>
          </a:prstGeom>
        </p:spPr>
      </p:pic>
      <p:sp>
        <p:nvSpPr>
          <p:cNvPr id="112" name="文字方塊 111"/>
          <p:cNvSpPr txBox="1"/>
          <p:nvPr/>
        </p:nvSpPr>
        <p:spPr>
          <a:xfrm>
            <a:off x="7465256" y="4584120"/>
            <a:ext cx="185659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867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跨場站雲端管理</a:t>
            </a:r>
          </a:p>
        </p:txBody>
      </p:sp>
    </p:spTree>
    <p:extLst>
      <p:ext uri="{BB962C8B-B14F-4D97-AF65-F5344CB8AC3E}">
        <p14:creationId xmlns:p14="http://schemas.microsoft.com/office/powerpoint/2010/main" val="117684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落實智慧充電　解決電力配置難題</a:t>
            </a:r>
          </a:p>
        </p:txBody>
      </p:sp>
      <p:sp>
        <p:nvSpPr>
          <p:cNvPr id="18" name="向右箭號 17"/>
          <p:cNvSpPr/>
          <p:nvPr/>
        </p:nvSpPr>
        <p:spPr>
          <a:xfrm>
            <a:off x="865762" y="1671443"/>
            <a:ext cx="10919838" cy="2326626"/>
          </a:xfrm>
          <a:prstGeom prst="rightArrow">
            <a:avLst>
              <a:gd name="adj1" fmla="val 100000"/>
              <a:gd name="adj2" fmla="val 19893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TW" altLang="en-US" sz="1800">
              <a:solidFill>
                <a:prstClr val="white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="" xmlns:a16="http://schemas.microsoft.com/office/drawing/2014/main" id="{49C83598-0DD9-8744-9844-42127D7AE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25" y="2081699"/>
            <a:ext cx="687353" cy="685797"/>
          </a:xfrm>
          <a:prstGeom prst="rect">
            <a:avLst/>
          </a:prstGeom>
        </p:spPr>
      </p:pic>
      <p:grpSp>
        <p:nvGrpSpPr>
          <p:cNvPr id="36" name="群組 35"/>
          <p:cNvGrpSpPr/>
          <p:nvPr/>
        </p:nvGrpSpPr>
        <p:grpSpPr>
          <a:xfrm>
            <a:off x="3847998" y="2081699"/>
            <a:ext cx="685797" cy="685797"/>
            <a:chOff x="6238676" y="2842874"/>
            <a:chExt cx="914903" cy="914903"/>
          </a:xfrm>
        </p:grpSpPr>
        <p:sp>
          <p:nvSpPr>
            <p:cNvPr id="44" name="橢圓 43"/>
            <p:cNvSpPr/>
            <p:nvPr/>
          </p:nvSpPr>
          <p:spPr>
            <a:xfrm>
              <a:off x="6238676" y="2842874"/>
              <a:ext cx="914903" cy="91490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A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TW" altLang="en-US" sz="180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pic>
          <p:nvPicPr>
            <p:cNvPr id="46" name="圖片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7291" y="3036814"/>
              <a:ext cx="737674" cy="527025"/>
            </a:xfrm>
            <a:prstGeom prst="rect">
              <a:avLst/>
            </a:prstGeom>
          </p:spPr>
        </p:pic>
      </p:grpSp>
      <p:pic>
        <p:nvPicPr>
          <p:cNvPr id="50" name="圖片 49">
            <a:extLst>
              <a:ext uri="{FF2B5EF4-FFF2-40B4-BE49-F238E27FC236}">
                <a16:creationId xmlns="" xmlns:a16="http://schemas.microsoft.com/office/drawing/2014/main" id="{64A5E15B-085A-4948-9073-95571B4DF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253" y="2081699"/>
            <a:ext cx="685797" cy="685797"/>
          </a:xfrm>
          <a:prstGeom prst="rect">
            <a:avLst/>
          </a:prstGeom>
        </p:spPr>
      </p:pic>
      <p:sp>
        <p:nvSpPr>
          <p:cNvPr id="52" name="文字方塊 51"/>
          <p:cNvSpPr txBox="1"/>
          <p:nvPr/>
        </p:nvSpPr>
        <p:spPr>
          <a:xfrm>
            <a:off x="1729461" y="2219445"/>
            <a:ext cx="202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zh-TW" altLang="en-US" b="1" dirty="0">
                <a:solidFill>
                  <a:prstClr val="black"/>
                </a:solidFill>
                <a:ea typeface="微軟正黑體" panose="020B0604030504040204" pitchFamily="34" charset="-120"/>
              </a:rPr>
              <a:t>充電設備管理</a:t>
            </a:r>
            <a:endParaRPr lang="en-US" altLang="zh-TW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4495353" y="2219445"/>
            <a:ext cx="202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zh-TW" altLang="en-US" b="1" dirty="0">
                <a:solidFill>
                  <a:prstClr val="black"/>
                </a:solidFill>
                <a:ea typeface="微軟正黑體" panose="020B0604030504040204" pitchFamily="34" charset="-120"/>
              </a:rPr>
              <a:t>用電負載管理</a:t>
            </a:r>
            <a:endParaRPr lang="en-US" altLang="zh-TW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7652080" y="2219445"/>
            <a:ext cx="33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zh-TW" altLang="en-US" b="1" dirty="0">
                <a:solidFill>
                  <a:prstClr val="black"/>
                </a:solidFill>
                <a:ea typeface="微軟正黑體" panose="020B0604030504040204" pitchFamily="34" charset="-120"/>
              </a:rPr>
              <a:t>結合儲能與太陽能電力</a:t>
            </a:r>
            <a:endParaRPr lang="en-US" altLang="zh-TW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7051117" y="2852074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輔助充電尖峰用電</a:t>
            </a:r>
            <a:endParaRPr lang="en-US" altLang="zh-TW" sz="2000" dirty="0">
              <a:solidFill>
                <a:sysClr val="windowText" lastClr="000000"/>
              </a:solidFill>
              <a:latin typeface="+mj-lt"/>
            </a:endParaRPr>
          </a:p>
          <a:p>
            <a:pPr marL="380981" indent="-380981" defTabSz="914377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自動控制與</a:t>
            </a:r>
            <a:r>
              <a:rPr lang="en-US" altLang="zh-TW" sz="2000" dirty="0">
                <a:solidFill>
                  <a:sysClr val="windowText" lastClr="000000"/>
                </a:solidFill>
                <a:latin typeface="+mj-lt"/>
              </a:rPr>
              <a:t>AI</a:t>
            </a: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智慧調度，避免超約</a:t>
            </a:r>
            <a:endParaRPr lang="en-US" altLang="zh-TW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7" name="圓角矩形 86"/>
          <p:cNvSpPr/>
          <p:nvPr/>
        </p:nvSpPr>
        <p:spPr>
          <a:xfrm>
            <a:off x="1087121" y="1387260"/>
            <a:ext cx="5110481" cy="48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zh-TW" altLang="en-US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智慧充電</a:t>
            </a:r>
            <a:endParaRPr lang="en-US" altLang="zh-TW" b="1" dirty="0">
              <a:solidFill>
                <a:prstClr val="white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8" name="圓角矩形 87"/>
          <p:cNvSpPr/>
          <p:nvPr/>
        </p:nvSpPr>
        <p:spPr>
          <a:xfrm>
            <a:off x="6964253" y="1387260"/>
            <a:ext cx="4105913" cy="480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zh-TW" altLang="en-US" b="1" dirty="0">
                <a:solidFill>
                  <a:prstClr val="white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能耗優化</a:t>
            </a:r>
            <a:endParaRPr lang="en-US" altLang="zh-TW" b="1" dirty="0">
              <a:solidFill>
                <a:prstClr val="white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282373" y="1163695"/>
            <a:ext cx="58381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TW" sz="5333" b="1" dirty="0">
                <a:solidFill>
                  <a:prstClr val="black"/>
                </a:solidFill>
                <a:ea typeface="微軟正黑體" panose="020B0604030504040204" pitchFamily="34" charset="-120"/>
              </a:rPr>
              <a:t>+</a:t>
            </a:r>
            <a:endParaRPr lang="zh-TW" altLang="en-US" sz="5333" b="1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1402297" y="2852074"/>
            <a:ext cx="4530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9989" indent="-239989" defTabSz="914377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充電樁群組化，設定優先順序與費率</a:t>
            </a:r>
            <a:endParaRPr lang="en-US" altLang="zh-TW" sz="2000" dirty="0">
              <a:solidFill>
                <a:sysClr val="windowText" lastClr="000000"/>
              </a:solidFill>
              <a:latin typeface="+mj-lt"/>
            </a:endParaRPr>
          </a:p>
          <a:p>
            <a:pPr marL="239989" indent="-239989" defTabSz="914377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設定最大輸出電流，避免過載</a:t>
            </a:r>
            <a:endParaRPr lang="en-US" altLang="zh-TW" sz="2000" dirty="0">
              <a:solidFill>
                <a:sysClr val="windowText" lastClr="000000"/>
              </a:solidFill>
              <a:latin typeface="+mj-lt"/>
            </a:endParaRPr>
          </a:p>
          <a:p>
            <a:pPr marL="239989" indent="-239989" defTabSz="914377">
              <a:buFont typeface="Arial" panose="020B0604020202020204" pitchFamily="34" charset="0"/>
              <a:buChar char="•"/>
              <a:defRPr/>
            </a:pPr>
            <a:r>
              <a:rPr lang="zh-TW" altLang="en-US" sz="2000" dirty="0">
                <a:solidFill>
                  <a:sysClr val="windowText" lastClr="000000"/>
                </a:solidFill>
                <a:latin typeface="+mj-lt"/>
              </a:rPr>
              <a:t>設定客製化費率，彈性反映電力成本</a:t>
            </a:r>
            <a:endParaRPr lang="en-US" altLang="zh-TW" sz="2000" dirty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467252" y="4388304"/>
            <a:ext cx="2066316" cy="1621394"/>
            <a:chOff x="522923" y="4564559"/>
            <a:chExt cx="2066316" cy="1621394"/>
          </a:xfrm>
        </p:grpSpPr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99" y="4564559"/>
              <a:ext cx="733565" cy="733565"/>
            </a:xfrm>
            <a:prstGeom prst="rect">
              <a:avLst/>
            </a:prstGeom>
          </p:spPr>
        </p:pic>
        <p:sp>
          <p:nvSpPr>
            <p:cNvPr id="95" name="文字方塊 94"/>
            <p:cNvSpPr txBox="1"/>
            <p:nvPr/>
          </p:nvSpPr>
          <p:spPr>
            <a:xfrm>
              <a:off x="522923" y="5354956"/>
              <a:ext cx="20663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zh-TW" altLang="en-US" b="1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分散尖峰時段</a:t>
              </a:r>
              <a:endParaRPr lang="en-US" altLang="zh-TW" b="1" dirty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  <a:p>
              <a:pPr algn="ctr" defTabSz="914377">
                <a:defRPr/>
              </a:pPr>
              <a:r>
                <a:rPr lang="zh-TW" altLang="en-US" b="1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電力需求</a:t>
              </a:r>
              <a:endParaRPr lang="en-US" altLang="zh-TW" b="1" dirty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739889" y="4342555"/>
            <a:ext cx="2615792" cy="1667141"/>
            <a:chOff x="3337687" y="4518813"/>
            <a:chExt cx="2615792" cy="1667142"/>
          </a:xfrm>
        </p:grpSpPr>
        <p:sp>
          <p:nvSpPr>
            <p:cNvPr id="70" name="文字方塊 69"/>
            <p:cNvSpPr txBox="1"/>
            <p:nvPr/>
          </p:nvSpPr>
          <p:spPr>
            <a:xfrm>
              <a:off x="3337687" y="5354958"/>
              <a:ext cx="2615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pPr defTabSz="914377">
                <a:defRPr/>
              </a:pPr>
              <a:r>
                <a:rPr lang="zh-TW" altLang="en-US" sz="24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避免過載導致跳電或發生危險</a:t>
              </a:r>
            </a:p>
          </p:txBody>
        </p:sp>
        <p:grpSp>
          <p:nvGrpSpPr>
            <p:cNvPr id="23" name="群組 22"/>
            <p:cNvGrpSpPr/>
            <p:nvPr/>
          </p:nvGrpSpPr>
          <p:grpSpPr>
            <a:xfrm>
              <a:off x="4233055" y="4518813"/>
              <a:ext cx="896389" cy="825060"/>
              <a:chOff x="592196" y="1769783"/>
              <a:chExt cx="672292" cy="618795"/>
            </a:xfrm>
          </p:grpSpPr>
          <p:pic>
            <p:nvPicPr>
              <p:cNvPr id="97" name="圖片 9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196" y="1769783"/>
                <a:ext cx="618795" cy="618795"/>
              </a:xfrm>
              <a:prstGeom prst="rect">
                <a:avLst/>
              </a:prstGeom>
            </p:spPr>
          </p:pic>
          <p:pic>
            <p:nvPicPr>
              <p:cNvPr id="98" name="圖片 9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592" y="1986518"/>
                <a:ext cx="362896" cy="362897"/>
              </a:xfrm>
              <a:prstGeom prst="rect">
                <a:avLst/>
              </a:prstGeom>
            </p:spPr>
          </p:pic>
        </p:grpSp>
      </p:grpSp>
      <p:grpSp>
        <p:nvGrpSpPr>
          <p:cNvPr id="5" name="群組 4"/>
          <p:cNvGrpSpPr/>
          <p:nvPr/>
        </p:nvGrpSpPr>
        <p:grpSpPr>
          <a:xfrm>
            <a:off x="6611125" y="4405943"/>
            <a:ext cx="1558903" cy="1603755"/>
            <a:chOff x="6316691" y="4582199"/>
            <a:chExt cx="1558903" cy="1603755"/>
          </a:xfrm>
        </p:grpSpPr>
        <p:sp>
          <p:nvSpPr>
            <p:cNvPr id="75" name="文字方塊 74"/>
            <p:cNvSpPr txBox="1"/>
            <p:nvPr/>
          </p:nvSpPr>
          <p:spPr>
            <a:xfrm>
              <a:off x="6316691" y="5354957"/>
              <a:ext cx="1558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pPr defTabSz="914377">
                <a:defRPr/>
              </a:pPr>
              <a:r>
                <a:rPr lang="zh-TW" altLang="en-US" sz="24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避免超約</a:t>
              </a:r>
              <a:endParaRPr lang="en-US" altLang="zh-TW" sz="2400" dirty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  <a:p>
              <a:pPr defTabSz="914377">
                <a:defRPr/>
              </a:pPr>
              <a:r>
                <a:rPr lang="zh-TW" altLang="en-US" sz="24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導致罰款</a:t>
              </a:r>
            </a:p>
          </p:txBody>
        </p:sp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7001" y="4582199"/>
              <a:ext cx="698285" cy="698285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8574279" y="4371148"/>
            <a:ext cx="2111617" cy="1638551"/>
            <a:chOff x="8876103" y="4547406"/>
            <a:chExt cx="2111617" cy="1638550"/>
          </a:xfrm>
        </p:grpSpPr>
        <p:sp>
          <p:nvSpPr>
            <p:cNvPr id="84" name="文字方塊 83"/>
            <p:cNvSpPr txBox="1"/>
            <p:nvPr/>
          </p:nvSpPr>
          <p:spPr>
            <a:xfrm>
              <a:off x="8876103" y="5354959"/>
              <a:ext cx="2111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 defTabSz="914377"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善用場域</a:t>
              </a:r>
              <a:endParaRPr lang="en-US" altLang="zh-TW" sz="2400" b="1" dirty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  <a:p>
              <a:pPr algn="ctr" defTabSz="914377"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既有電力設施</a:t>
              </a:r>
            </a:p>
          </p:txBody>
        </p:sp>
        <p:pic>
          <p:nvPicPr>
            <p:cNvPr id="100" name="圖片 9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7976" y="4547406"/>
              <a:ext cx="767873" cy="767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12653"/>
      </p:ext>
    </p:extLst>
  </p:cSld>
  <p:clrMapOvr>
    <a:masterClrMapping/>
  </p:clrMapOvr>
</p:sld>
</file>

<file path=ppt/theme/theme1.xml><?xml version="1.0" encoding="utf-8"?>
<a:theme xmlns:a="http://schemas.openxmlformats.org/drawingml/2006/main" name="Delta_PPTtemplate_16x9">
  <a:themeElements>
    <a:clrScheme name="新CI自訂色">
      <a:dk1>
        <a:sysClr val="windowText" lastClr="000000"/>
      </a:dk1>
      <a:lt1>
        <a:sysClr val="window" lastClr="FFFFFF"/>
      </a:lt1>
      <a:dk2>
        <a:srgbClr val="0087DC"/>
      </a:dk2>
      <a:lt2>
        <a:srgbClr val="FFFFFF"/>
      </a:lt2>
      <a:accent1>
        <a:srgbClr val="0087DC"/>
      </a:accent1>
      <a:accent2>
        <a:srgbClr val="64D7D7"/>
      </a:accent2>
      <a:accent3>
        <a:srgbClr val="B9EB5F"/>
      </a:accent3>
      <a:accent4>
        <a:srgbClr val="1E50C8"/>
      </a:accent4>
      <a:accent5>
        <a:srgbClr val="FF5E43"/>
      </a:accent5>
      <a:accent6>
        <a:srgbClr val="FFD15C"/>
      </a:accent6>
      <a:hlink>
        <a:srgbClr val="0563C1"/>
      </a:hlink>
      <a:folHlink>
        <a:srgbClr val="BFBFBF"/>
      </a:folHlink>
    </a:clrScheme>
    <a:fontScheme name="自訂 3">
      <a:majorFont>
        <a:latin typeface="Arial"/>
        <a:ea typeface="Microsoft JhengHei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_PPTtemplate_16x9_EN" id="{AB7E8207-7EFD-42D6-915B-94A9E5ABAC21}" vid="{115B2ECF-35DF-4A82-A0C0-9889D580E89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5CD3D31D1264AA17EB03676EB63F3" ma:contentTypeVersion="13" ma:contentTypeDescription="Create a new document." ma:contentTypeScope="" ma:versionID="a5d3dbe87593c231a8b9990c5ea52528">
  <xsd:schema xmlns:xsd="http://www.w3.org/2001/XMLSchema" xmlns:xs="http://www.w3.org/2001/XMLSchema" xmlns:p="http://schemas.microsoft.com/office/2006/metadata/properties" xmlns:ns3="2513d292-2053-4ba5-9e7d-435a30a0dd55" xmlns:ns4="ee971fec-b13d-46e1-8091-b641207c318c" targetNamespace="http://schemas.microsoft.com/office/2006/metadata/properties" ma:root="true" ma:fieldsID="74e789130a08b9ad2003d964be60e47a" ns3:_="" ns4:_="">
    <xsd:import namespace="2513d292-2053-4ba5-9e7d-435a30a0dd55"/>
    <xsd:import namespace="ee971fec-b13d-46e1-8091-b641207c31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d292-2053-4ba5-9e7d-435a30a0dd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71fec-b13d-46e1-8091-b641207c31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3B2C7D-AC71-4515-AD7E-02F2B2F70B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375B07-E7F2-4D9A-B81A-E4E8972D49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3d292-2053-4ba5-9e7d-435a30a0dd55"/>
    <ds:schemaRef ds:uri="ee971fec-b13d-46e1-8091-b641207c3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4C4FD4-6F29-4AEE-A8A4-691B2C273B52}">
  <ds:schemaRefs>
    <ds:schemaRef ds:uri="http://purl.org/dc/elements/1.1/"/>
    <ds:schemaRef ds:uri="ee971fec-b13d-46e1-8091-b641207c318c"/>
    <ds:schemaRef ds:uri="http://www.w3.org/XML/1998/namespace"/>
    <ds:schemaRef ds:uri="2513d292-2053-4ba5-9e7d-435a30a0dd55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1637</Words>
  <Application>Microsoft Office PowerPoint</Application>
  <PresentationFormat>寬螢幕</PresentationFormat>
  <Paragraphs>264</Paragraphs>
  <Slides>13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Microsoft JhengHei Light</vt:lpstr>
      <vt:lpstr>Microsoft JhengHei</vt:lpstr>
      <vt:lpstr>Microsoft JhengHei</vt:lpstr>
      <vt:lpstr>新細明體</vt:lpstr>
      <vt:lpstr>Arial</vt:lpstr>
      <vt:lpstr>Arial</vt:lpstr>
      <vt:lpstr>Calibri</vt:lpstr>
      <vt:lpstr>Impact</vt:lpstr>
      <vt:lpstr>Verdana</vt:lpstr>
      <vt:lpstr>Wingdings</vt:lpstr>
      <vt:lpstr>Delta_PPTtemplate_16x9</vt:lpstr>
      <vt:lpstr>接軌電動車時代－ 無痛增設充電設施</vt:lpstr>
      <vt:lpstr>電動車來得比你想得快！</vt:lpstr>
      <vt:lpstr>電動車帶動的充電需求</vt:lpstr>
      <vt:lpstr>整合能源管理的電動車充電基礎設施</vt:lpstr>
      <vt:lpstr>台達電動車充電設備 </vt:lpstr>
      <vt:lpstr>DeltaGrid® EVM作為光充儲整合的管理平台</vt:lpstr>
      <vt:lpstr>DeltaGrid® EVM 提供三種版本可適用於各類場域</vt:lpstr>
      <vt:lpstr>軟體功能介紹</vt:lpstr>
      <vt:lpstr>落實智慧充電　解決電力配置難題</vt:lpstr>
      <vt:lpstr>電費成本是關鍵？電動車時間電價方案選擇</vt:lpstr>
      <vt:lpstr>攜手前進新能源移動時代</vt:lpstr>
      <vt:lpstr>南部指定授權經銷商</vt:lpstr>
      <vt:lpstr>Smarter. Greener. Together.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Maximum 2 Lines (32pt)</dc:title>
  <dc:creator>user</dc:creator>
  <cp:lastModifiedBy>Microsoft 帳戶</cp:lastModifiedBy>
  <cp:revision>898</cp:revision>
  <dcterms:created xsi:type="dcterms:W3CDTF">2022-01-20T01:43:08Z</dcterms:created>
  <dcterms:modified xsi:type="dcterms:W3CDTF">2023-10-02T06:05:13Z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0x0101006045CD3D31D1264AA17EB03676EB63F3</vt:lpwstr>
  </property>
</Properties>
</file>